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75" r:id="rId1"/>
  </p:sldMasterIdLst>
  <p:sldIdLst>
    <p:sldId id="257" r:id="rId2"/>
    <p:sldId id="258" r:id="rId3"/>
    <p:sldId id="261" r:id="rId4"/>
    <p:sldId id="262" r:id="rId5"/>
    <p:sldId id="284" r:id="rId6"/>
    <p:sldId id="276" r:id="rId7"/>
    <p:sldId id="259" r:id="rId8"/>
    <p:sldId id="288" r:id="rId9"/>
    <p:sldId id="264" r:id="rId10"/>
    <p:sldId id="275" r:id="rId11"/>
    <p:sldId id="286" r:id="rId12"/>
    <p:sldId id="269" r:id="rId13"/>
    <p:sldId id="285" r:id="rId14"/>
    <p:sldId id="271" r:id="rId15"/>
    <p:sldId id="280" r:id="rId16"/>
    <p:sldId id="287" r:id="rId17"/>
    <p:sldId id="277" r:id="rId18"/>
    <p:sldId id="282" r:id="rId19"/>
    <p:sldId id="281" r:id="rId20"/>
    <p:sldId id="265" r:id="rId21"/>
    <p:sldId id="266" r:id="rId22"/>
    <p:sldId id="267" r:id="rId23"/>
    <p:sldId id="268" r:id="rId24"/>
    <p:sldId id="272" r:id="rId25"/>
    <p:sldId id="289" r:id="rId26"/>
    <p:sldId id="274"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a:srgbClr val="21621E"/>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5992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8111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51013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48439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256628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43692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62552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9937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90872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57317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03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23440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9/13/2022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83085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775B394-D9F9-4F0C-B15D-605F45CB9E9F}" type="datetime1">
              <a:rPr lang="en-US" smtClean="0"/>
              <a:t>9/13/2022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387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667345-2558-425A-8533-9BFDBCE15005}" type="datetime1">
              <a:rPr lang="en-US" smtClean="0"/>
              <a:t>9/13/2022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693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62D6E202-B606-4609-B914-27C9371A1F6D}" type="datetime1">
              <a:rPr lang="en-US" smtClean="0"/>
              <a:t>9/13/2022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01545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9/13/2022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964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9/13/2022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5996761"/>
      </p:ext>
    </p:extLst>
  </p:cSld>
  <p:clrMap bg1="dk1" tx1="lt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mifne.r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rontiersin.org/journals/behavioral-neuroscience" TargetMode="External"/><Relationship Id="rId2" Type="http://schemas.openxmlformats.org/officeDocument/2006/relationships/hyperlink" Target="https://www.frontiersin.org/articles/10.3389/fnbeh.2020.580972/full?fbclid=IwAR0__YJVdINmx1DBhUM-SNI9Dhrfq8jHSPjyQH6DmIioWnjcf-Ql2KTZHJE." TargetMode="External"/><Relationship Id="rId1" Type="http://schemas.openxmlformats.org/officeDocument/2006/relationships/slideLayout" Target="../slideLayouts/slideLayout2.xml"/><Relationship Id="rId4" Type="http://schemas.openxmlformats.org/officeDocument/2006/relationships/hyperlink" Target="https://mifne-autism.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www.mifne-autism.com/" TargetMode="External"/><Relationship Id="rId2" Type="http://schemas.openxmlformats.org/officeDocument/2006/relationships/hyperlink" Target="http://www.mifne.ro/"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ifne-autism.com/about/hanna-alonim/" TargetMode="External"/><Relationship Id="rId2" Type="http://schemas.openxmlformats.org/officeDocument/2006/relationships/hyperlink" Target="https://www.biu.ac.il/en/article/9816?fbclid=IwAR2OGTmqHQtlZUtjfN9BU0ergI9nSH35bBt9JjcpbGDo-Qi-Z_HDJFjosFQ" TargetMode="External"/><Relationship Id="rId1" Type="http://schemas.openxmlformats.org/officeDocument/2006/relationships/slideLayout" Target="../slideLayouts/slideLayout2.xml"/><Relationship Id="rId5" Type="http://schemas.openxmlformats.org/officeDocument/2006/relationships/hyperlink" Target="https://mifne-autism.com/8-signs-of-autism-in-infants/" TargetMode="External"/><Relationship Id="rId4" Type="http://schemas.openxmlformats.org/officeDocument/2006/relationships/hyperlink" Target="https://www.mifne.ro/semnele-timpuri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6392848" y="4853610"/>
            <a:ext cx="5565913" cy="1841387"/>
          </a:xfrm>
        </p:spPr>
        <p:txBody>
          <a:bodyPr>
            <a:normAutofit fontScale="90000"/>
          </a:bodyPr>
          <a:lstStyle/>
          <a:p>
            <a:pPr algn="r"/>
            <a:r>
              <a:rPr lang="ro-RO" sz="2800" dirty="0" smtClean="0">
                <a:solidFill>
                  <a:schemeClr val="tx1"/>
                </a:solidFill>
                <a:latin typeface="Corbel" panose="020B0503020204020204" pitchFamily="34" charset="0"/>
              </a:rPr>
              <a:t>Sînziana Burcea, </a:t>
            </a:r>
            <a:br>
              <a:rPr lang="ro-RO" sz="2800" dirty="0" smtClean="0">
                <a:solidFill>
                  <a:schemeClr val="tx1"/>
                </a:solidFill>
                <a:latin typeface="Corbel" panose="020B0503020204020204" pitchFamily="34" charset="0"/>
              </a:rPr>
            </a:br>
            <a:r>
              <a:rPr lang="ro-RO" sz="2800" dirty="0" smtClean="0">
                <a:solidFill>
                  <a:schemeClr val="tx1"/>
                </a:solidFill>
                <a:latin typeface="Corbel" panose="020B0503020204020204" pitchFamily="34" charset="0"/>
              </a:rPr>
              <a:t>psiholog clinician, psihoterapeut</a:t>
            </a:r>
            <a:br>
              <a:rPr lang="ro-RO" sz="2800" dirty="0" smtClean="0">
                <a:solidFill>
                  <a:schemeClr val="tx1"/>
                </a:solidFill>
                <a:latin typeface="Corbel" panose="020B0503020204020204" pitchFamily="34" charset="0"/>
              </a:rPr>
            </a:br>
            <a:r>
              <a:rPr lang="ro-RO" sz="2800" dirty="0" smtClean="0">
                <a:solidFill>
                  <a:schemeClr val="tx1"/>
                </a:solidFill>
                <a:latin typeface="Corbel" panose="020B0503020204020204" pitchFamily="34" charset="0"/>
              </a:rPr>
              <a:t>APCAT Piatra </a:t>
            </a:r>
            <a:r>
              <a:rPr lang="ro-RO" sz="2800" dirty="0" err="1" smtClean="0">
                <a:solidFill>
                  <a:schemeClr val="tx1"/>
                </a:solidFill>
                <a:latin typeface="Corbel" panose="020B0503020204020204" pitchFamily="34" charset="0"/>
              </a:rPr>
              <a:t>Neamţ</a:t>
            </a:r>
            <a:r>
              <a:rPr lang="ro-RO" sz="2800" dirty="0" smtClean="0">
                <a:solidFill>
                  <a:schemeClr val="tx1"/>
                </a:solidFill>
                <a:latin typeface="Corbel" panose="020B0503020204020204" pitchFamily="34" charset="0"/>
              </a:rPr>
              <a:t/>
            </a:r>
            <a:br>
              <a:rPr lang="ro-RO" sz="2800" dirty="0" smtClean="0">
                <a:solidFill>
                  <a:schemeClr val="tx1"/>
                </a:solidFill>
                <a:latin typeface="Corbel" panose="020B0503020204020204" pitchFamily="34" charset="0"/>
              </a:rPr>
            </a:br>
            <a:r>
              <a:rPr lang="ro-RO" sz="2800" dirty="0" smtClean="0">
                <a:solidFill>
                  <a:schemeClr val="tx1"/>
                </a:solidFill>
                <a:latin typeface="Corbel" panose="020B0503020204020204" pitchFamily="34" charset="0"/>
                <a:hlinkClick r:id="rId2"/>
              </a:rPr>
              <a:t>www.mifne.ro</a:t>
            </a:r>
            <a:r>
              <a:rPr lang="ro-RO" sz="2800" dirty="0" smtClean="0">
                <a:solidFill>
                  <a:schemeClr val="tx1"/>
                </a:solidFill>
                <a:latin typeface="Corbel" panose="020B0503020204020204" pitchFamily="34" charset="0"/>
              </a:rPr>
              <a:t/>
            </a:r>
            <a:br>
              <a:rPr lang="ro-RO" sz="2800" dirty="0" smtClean="0">
                <a:solidFill>
                  <a:schemeClr val="tx1"/>
                </a:solidFill>
                <a:latin typeface="Corbel" panose="020B0503020204020204" pitchFamily="34" charset="0"/>
              </a:rPr>
            </a:br>
            <a:r>
              <a:rPr lang="ro-RO" sz="2800" dirty="0" smtClean="0">
                <a:solidFill>
                  <a:schemeClr val="tx1"/>
                </a:solidFill>
                <a:latin typeface="Corbel" panose="020B0503020204020204" pitchFamily="34" charset="0"/>
              </a:rPr>
              <a:t>office@mifne.ro </a:t>
            </a:r>
            <a:endParaRPr lang="en-US" sz="2800" dirty="0">
              <a:solidFill>
                <a:schemeClr val="tx1"/>
              </a:solidFill>
              <a:latin typeface="Corbel" panose="020B0503020204020204" pitchFamily="34" charset="0"/>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309436" y="5147390"/>
            <a:ext cx="6178829" cy="1495262"/>
          </a:xfrm>
        </p:spPr>
        <p:txBody>
          <a:bodyPr>
            <a:normAutofit/>
          </a:bodyPr>
          <a:lstStyle/>
          <a:p>
            <a:pPr algn="just"/>
            <a:r>
              <a:rPr lang="ro-RO" sz="2400" dirty="0" smtClean="0">
                <a:solidFill>
                  <a:schemeClr val="tx1">
                    <a:lumMod val="85000"/>
                    <a:lumOff val="15000"/>
                  </a:schemeClr>
                </a:solidFill>
                <a:latin typeface="Corbel" panose="020B0503020204020204" pitchFamily="34" charset="0"/>
              </a:rPr>
              <a:t>Abordarea</a:t>
            </a:r>
            <a:r>
              <a:rPr lang="ro-RO" sz="2400" dirty="0" smtClean="0">
                <a:solidFill>
                  <a:schemeClr val="tx1">
                    <a:lumMod val="85000"/>
                    <a:lumOff val="15000"/>
                  </a:schemeClr>
                </a:solidFill>
              </a:rPr>
              <a:t> </a:t>
            </a:r>
            <a:r>
              <a:rPr lang="ro-RO" sz="2400" dirty="0" smtClean="0">
                <a:solidFill>
                  <a:srgbClr val="003300"/>
                </a:solidFill>
              </a:rPr>
              <a:t>Mifne Israel</a:t>
            </a:r>
          </a:p>
          <a:p>
            <a:r>
              <a:rPr lang="ro-RO" dirty="0" err="1" smtClean="0">
                <a:solidFill>
                  <a:schemeClr val="tx1">
                    <a:lumMod val="85000"/>
                    <a:lumOff val="15000"/>
                  </a:schemeClr>
                </a:solidFill>
              </a:rPr>
              <a:t>Diagostic</a:t>
            </a:r>
            <a:r>
              <a:rPr lang="ro-RO" dirty="0" smtClean="0">
                <a:solidFill>
                  <a:schemeClr val="tx1">
                    <a:lumMod val="85000"/>
                    <a:lumOff val="15000"/>
                  </a:schemeClr>
                </a:solidFill>
              </a:rPr>
              <a:t> precoce Autism </a:t>
            </a:r>
          </a:p>
          <a:p>
            <a:r>
              <a:rPr lang="ro-RO" dirty="0" smtClean="0">
                <a:solidFill>
                  <a:schemeClr val="tx1">
                    <a:lumMod val="85000"/>
                    <a:lumOff val="15000"/>
                  </a:schemeClr>
                </a:solidFill>
              </a:rPr>
              <a:t>Steaguri </a:t>
            </a:r>
            <a:r>
              <a:rPr lang="ro-RO" dirty="0" err="1" smtClean="0">
                <a:solidFill>
                  <a:srgbClr val="FF0000"/>
                </a:solidFill>
              </a:rPr>
              <a:t>roşii</a:t>
            </a:r>
            <a:r>
              <a:rPr lang="ro-RO" dirty="0" smtClean="0">
                <a:solidFill>
                  <a:schemeClr val="tx1">
                    <a:lumMod val="85000"/>
                    <a:lumOff val="15000"/>
                  </a:schemeClr>
                </a:solidFill>
              </a:rPr>
              <a:t> în autism</a:t>
            </a:r>
            <a:endParaRPr lang="ro-RO" sz="2400" dirty="0" smtClean="0">
              <a:solidFill>
                <a:schemeClr val="tx1">
                  <a:lumMod val="85000"/>
                  <a:lumOff val="1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69" y="95416"/>
            <a:ext cx="11883732" cy="4508390"/>
          </a:xfrm>
          <a:prstGeom prst="rect">
            <a:avLst/>
          </a:prstGeom>
        </p:spPr>
      </p:pic>
    </p:spTree>
    <p:extLst>
      <p:ext uri="{BB962C8B-B14F-4D97-AF65-F5344CB8AC3E}">
        <p14:creationId xmlns:p14="http://schemas.microsoft.com/office/powerpoint/2010/main" val="4043737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77334" y="442624"/>
            <a:ext cx="10708934" cy="1320800"/>
          </a:xfrm>
        </p:spPr>
        <p:txBody>
          <a:bodyPr>
            <a:normAutofit fontScale="90000"/>
          </a:bodyPr>
          <a:lstStyle/>
          <a:p>
            <a:r>
              <a:rPr lang="ro-RO" sz="2800" dirty="0" smtClean="0">
                <a:solidFill>
                  <a:schemeClr val="tx1"/>
                </a:solidFill>
              </a:rPr>
              <a:t>GENETIC-NEUROLOGIC-</a:t>
            </a:r>
            <a:r>
              <a:rPr lang="ro-RO" sz="2800" dirty="0" smtClean="0">
                <a:solidFill>
                  <a:srgbClr val="FFC000"/>
                </a:solidFill>
              </a:rPr>
              <a:t>MEDIU</a:t>
            </a:r>
            <a:r>
              <a:rPr lang="ro-RO" sz="2800" dirty="0" smtClean="0">
                <a:solidFill>
                  <a:schemeClr val="tx1"/>
                </a:solidFill>
              </a:rPr>
              <a:t/>
            </a:r>
            <a:br>
              <a:rPr lang="ro-RO" sz="2800" dirty="0" smtClean="0">
                <a:solidFill>
                  <a:schemeClr val="tx1"/>
                </a:solidFill>
              </a:rPr>
            </a:br>
            <a:r>
              <a:rPr lang="ro-RO" sz="2800" dirty="0">
                <a:solidFill>
                  <a:schemeClr val="tx1"/>
                </a:solidFill>
              </a:rPr>
              <a:t/>
            </a:r>
            <a:br>
              <a:rPr lang="ro-RO" sz="2800" dirty="0">
                <a:solidFill>
                  <a:schemeClr val="tx1"/>
                </a:solidFill>
              </a:rPr>
            </a:br>
            <a:r>
              <a:rPr lang="ro-RO" sz="2800" dirty="0">
                <a:solidFill>
                  <a:schemeClr val="tx1"/>
                </a:solidFill>
              </a:rPr>
              <a:t>Creierul în primii doi ani de </a:t>
            </a:r>
            <a:r>
              <a:rPr lang="ro-RO" sz="2800" dirty="0" err="1">
                <a:solidFill>
                  <a:schemeClr val="tx1"/>
                </a:solidFill>
              </a:rPr>
              <a:t>viaţă</a:t>
            </a:r>
            <a:r>
              <a:rPr lang="ro-RO" sz="2800" dirty="0">
                <a:solidFill>
                  <a:schemeClr val="tx1"/>
                </a:solidFill>
              </a:rPr>
              <a:t> – </a:t>
            </a:r>
            <a:r>
              <a:rPr lang="ro-RO" sz="2800" dirty="0" smtClean="0">
                <a:solidFill>
                  <a:schemeClr val="tx1"/>
                </a:solidFill>
              </a:rPr>
              <a:t>bazele </a:t>
            </a:r>
            <a:r>
              <a:rPr lang="ro-RO" sz="2800" dirty="0" smtClean="0">
                <a:solidFill>
                  <a:schemeClr val="tx1"/>
                </a:solidFill>
              </a:rPr>
              <a:t>comunicării </a:t>
            </a:r>
            <a:r>
              <a:rPr lang="ro-RO" sz="2800" dirty="0" err="1" smtClean="0">
                <a:solidFill>
                  <a:schemeClr val="tx1"/>
                </a:solidFill>
              </a:rPr>
              <a:t>şi</a:t>
            </a:r>
            <a:r>
              <a:rPr lang="ro-RO" sz="2800" dirty="0" smtClean="0">
                <a:solidFill>
                  <a:schemeClr val="tx1"/>
                </a:solidFill>
              </a:rPr>
              <a:t> </a:t>
            </a:r>
            <a:r>
              <a:rPr lang="ro-RO" sz="2800" dirty="0" err="1" smtClean="0">
                <a:solidFill>
                  <a:schemeClr val="tx1"/>
                </a:solidFill>
              </a:rPr>
              <a:t>interacţiunii</a:t>
            </a:r>
            <a:endParaRPr lang="ro-RO" sz="2800" dirty="0"/>
          </a:p>
        </p:txBody>
      </p:sp>
      <p:sp>
        <p:nvSpPr>
          <p:cNvPr id="3" name="Content Placeholder 2"/>
          <p:cNvSpPr>
            <a:spLocks noGrp="1"/>
          </p:cNvSpPr>
          <p:nvPr>
            <p:ph idx="1"/>
          </p:nvPr>
        </p:nvSpPr>
        <p:spPr>
          <a:xfrm>
            <a:off x="295671" y="2144864"/>
            <a:ext cx="10764593" cy="4038600"/>
          </a:xfrm>
        </p:spPr>
        <p:txBody>
          <a:bodyPr>
            <a:normAutofit lnSpcReduction="10000"/>
          </a:bodyPr>
          <a:lstStyle/>
          <a:p>
            <a:pPr algn="just"/>
            <a:r>
              <a:rPr lang="ro-RO" dirty="0" smtClean="0">
                <a:solidFill>
                  <a:schemeClr val="tx1"/>
                </a:solidFill>
              </a:rPr>
              <a:t>Dezvoltarea dinamică a creierului în primii doi ani de viața a unui copil este crucială în ceea ce privește capacitatea copilului de asimilare a stimulilor din mediu care stabilește noi căi neuronale. </a:t>
            </a:r>
          </a:p>
          <a:p>
            <a:pPr marL="0" indent="0" algn="just">
              <a:buNone/>
            </a:pPr>
            <a:endParaRPr lang="ro-RO" dirty="0" smtClean="0">
              <a:solidFill>
                <a:schemeClr val="tx1"/>
              </a:solidFill>
            </a:endParaRPr>
          </a:p>
          <a:p>
            <a:pPr algn="just"/>
            <a:r>
              <a:rPr lang="ro-RO" dirty="0" smtClean="0">
                <a:solidFill>
                  <a:schemeClr val="tx1"/>
                </a:solidFill>
              </a:rPr>
              <a:t>Exploatarea </a:t>
            </a:r>
            <a:r>
              <a:rPr lang="ro-RO" dirty="0">
                <a:solidFill>
                  <a:schemeClr val="tx1"/>
                </a:solidFill>
              </a:rPr>
              <a:t>acestei </a:t>
            </a:r>
            <a:r>
              <a:rPr lang="ro-RO" b="1" dirty="0">
                <a:solidFill>
                  <a:schemeClr val="tx1"/>
                </a:solidFill>
              </a:rPr>
              <a:t>ferestre terapeutice de oportunitate </a:t>
            </a:r>
            <a:r>
              <a:rPr lang="ro-RO" dirty="0">
                <a:solidFill>
                  <a:schemeClr val="tx1"/>
                </a:solidFill>
              </a:rPr>
              <a:t>prin intermediul utilizării unei stimulări adecvate poate influența dezvoltarea conexiunilor neuronale și, astfel, poate contribui la posibilitatea de a minimiza severitatea prezentării fenotipice a autismului</a:t>
            </a:r>
            <a:r>
              <a:rPr lang="ro-RO" dirty="0" smtClean="0">
                <a:solidFill>
                  <a:schemeClr val="tx1"/>
                </a:solidFill>
              </a:rPr>
              <a:t>.</a:t>
            </a:r>
          </a:p>
          <a:p>
            <a:pPr marL="0" indent="0" algn="just">
              <a:buNone/>
            </a:pPr>
            <a:endParaRPr lang="ro-RO" dirty="0" smtClean="0">
              <a:solidFill>
                <a:schemeClr val="tx1"/>
              </a:solidFill>
            </a:endParaRPr>
          </a:p>
          <a:p>
            <a:pPr algn="just"/>
            <a:r>
              <a:rPr lang="ro-RO" dirty="0" smtClean="0">
                <a:solidFill>
                  <a:schemeClr val="tx1"/>
                </a:solidFill>
              </a:rPr>
              <a:t>Împreună </a:t>
            </a:r>
            <a:r>
              <a:rPr lang="ro-RO" dirty="0">
                <a:solidFill>
                  <a:schemeClr val="tx1"/>
                </a:solidFill>
              </a:rPr>
              <a:t>cu </a:t>
            </a:r>
            <a:r>
              <a:rPr lang="ro-RO" b="1" dirty="0">
                <a:solidFill>
                  <a:schemeClr val="tx1"/>
                </a:solidFill>
              </a:rPr>
              <a:t>evaluarea timpurie</a:t>
            </a:r>
            <a:r>
              <a:rPr lang="ro-RO" dirty="0">
                <a:solidFill>
                  <a:schemeClr val="tx1"/>
                </a:solidFill>
              </a:rPr>
              <a:t> este imperativă </a:t>
            </a:r>
            <a:r>
              <a:rPr lang="ro-RO" b="1" dirty="0">
                <a:solidFill>
                  <a:schemeClr val="tx1"/>
                </a:solidFill>
              </a:rPr>
              <a:t>intervenția terapeutică</a:t>
            </a:r>
            <a:r>
              <a:rPr lang="ro-RO" dirty="0">
                <a:solidFill>
                  <a:schemeClr val="tx1"/>
                </a:solidFill>
              </a:rPr>
              <a:t>, fiind necesar sa se cerceteze </a:t>
            </a:r>
            <a:r>
              <a:rPr lang="ro-RO" dirty="0" err="1">
                <a:solidFill>
                  <a:schemeClr val="tx1"/>
                </a:solidFill>
              </a:rPr>
              <a:t>şi</a:t>
            </a:r>
            <a:r>
              <a:rPr lang="ro-RO" dirty="0">
                <a:solidFill>
                  <a:schemeClr val="tx1"/>
                </a:solidFill>
              </a:rPr>
              <a:t> să se dezvolte intervenții eficiente pentru sugari în primii doi ani de viață diagnosticați cu prodrom de autism.</a:t>
            </a:r>
          </a:p>
          <a:p>
            <a:endParaRPr lang="ro-RO" dirty="0">
              <a:solidFill>
                <a:schemeClr val="tx1"/>
              </a:solidFill>
            </a:endParaRPr>
          </a:p>
        </p:txBody>
      </p:sp>
    </p:spTree>
    <p:extLst>
      <p:ext uri="{BB962C8B-B14F-4D97-AF65-F5344CB8AC3E}">
        <p14:creationId xmlns:p14="http://schemas.microsoft.com/office/powerpoint/2010/main" val="2073929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137" y="357302"/>
            <a:ext cx="9404723" cy="1400530"/>
          </a:xfrm>
        </p:spPr>
        <p:txBody>
          <a:bodyPr/>
          <a:lstStyle/>
          <a:p>
            <a:r>
              <a:rPr lang="ro-RO" sz="3200" dirty="0" smtClean="0"/>
              <a:t>Cercetări recente (</a:t>
            </a:r>
            <a:r>
              <a:rPr lang="ro-RO" sz="3200" dirty="0" err="1" smtClean="0"/>
              <a:t>Dr</a:t>
            </a:r>
            <a:r>
              <a:rPr lang="ro-RO" sz="3200" dirty="0" smtClean="0"/>
              <a:t> </a:t>
            </a:r>
            <a:r>
              <a:rPr lang="ro-RO" sz="3200" dirty="0" err="1" smtClean="0"/>
              <a:t>Hanna</a:t>
            </a:r>
            <a:r>
              <a:rPr lang="ro-RO" sz="3200" dirty="0" smtClean="0"/>
              <a:t> Alonim, centrul Mifne Israel )</a:t>
            </a:r>
            <a:endParaRPr lang="ro-RO" sz="3200" dirty="0"/>
          </a:p>
        </p:txBody>
      </p:sp>
      <p:sp>
        <p:nvSpPr>
          <p:cNvPr id="3" name="Content Placeholder 2"/>
          <p:cNvSpPr>
            <a:spLocks noGrp="1"/>
          </p:cNvSpPr>
          <p:nvPr>
            <p:ph idx="1"/>
          </p:nvPr>
        </p:nvSpPr>
        <p:spPr>
          <a:xfrm>
            <a:off x="805136" y="1757832"/>
            <a:ext cx="10923037" cy="4833799"/>
          </a:xfrm>
        </p:spPr>
        <p:txBody>
          <a:bodyPr>
            <a:normAutofit fontScale="92500" lnSpcReduction="10000"/>
          </a:bodyPr>
          <a:lstStyle/>
          <a:p>
            <a:pPr algn="just"/>
            <a:r>
              <a:rPr lang="ro-RO" dirty="0"/>
              <a:t>„Decenii de cercetări neuronale, cognitive și comportamentale afirmă că creierul uman manifestă cea mai substanțială și maximă dezvoltare </a:t>
            </a:r>
            <a:r>
              <a:rPr lang="ro-RO" b="1" dirty="0"/>
              <a:t>în primii ani postnatali. </a:t>
            </a:r>
            <a:endParaRPr lang="ro-RO" b="1" dirty="0" smtClean="0"/>
          </a:p>
          <a:p>
            <a:pPr marL="0" indent="0" algn="just">
              <a:buNone/>
            </a:pPr>
            <a:endParaRPr lang="ro-RO" b="1" dirty="0" smtClean="0"/>
          </a:p>
          <a:p>
            <a:pPr algn="just"/>
            <a:r>
              <a:rPr lang="ro-RO" dirty="0" smtClean="0"/>
              <a:t>Două studii recente efectuate în Centrul Mifne din Israel în colaborare cu Univ. Bar </a:t>
            </a:r>
            <a:r>
              <a:rPr lang="ro-RO" dirty="0" err="1" smtClean="0"/>
              <a:t>Ilan</a:t>
            </a:r>
            <a:r>
              <a:rPr lang="ro-RO" dirty="0" smtClean="0"/>
              <a:t>  </a:t>
            </a:r>
            <a:r>
              <a:rPr lang="ro-RO" dirty="0"/>
              <a:t>confirmă că există o </a:t>
            </a:r>
            <a:r>
              <a:rPr lang="ro-RO" dirty="0" smtClean="0"/>
              <a:t>FEREASTRA DE OPORTUNITATE ÎN AUTISM </a:t>
            </a:r>
          </a:p>
          <a:p>
            <a:pPr marL="0" indent="0" algn="just">
              <a:buNone/>
            </a:pPr>
            <a:endParaRPr lang="ro-RO" dirty="0" smtClean="0"/>
          </a:p>
          <a:p>
            <a:pPr algn="just"/>
            <a:r>
              <a:rPr lang="ro-RO" dirty="0"/>
              <a:t>E</a:t>
            </a:r>
            <a:r>
              <a:rPr lang="ro-RO" dirty="0" smtClean="0"/>
              <a:t>ste </a:t>
            </a:r>
            <a:r>
              <a:rPr lang="ro-RO" dirty="0"/>
              <a:t>complet logic că detectarea și intervenția precoce vor produce schimbări în componentele dezvoltării </a:t>
            </a:r>
            <a:r>
              <a:rPr lang="ro-RO" dirty="0" err="1"/>
              <a:t>neuroanatomice</a:t>
            </a:r>
            <a:r>
              <a:rPr lang="ro-RO" dirty="0"/>
              <a:t> într-un stadiu care este cel mai influent pentru creierul care se dezvoltă rapid, chiar până în măsura în care manifestarea completă a autismului poate fi prevenită de la escaladare. </a:t>
            </a:r>
            <a:endParaRPr lang="ro-RO" dirty="0" smtClean="0"/>
          </a:p>
          <a:p>
            <a:pPr marL="0" indent="0" algn="just">
              <a:buNone/>
            </a:pPr>
            <a:endParaRPr lang="ro-RO" dirty="0" smtClean="0"/>
          </a:p>
          <a:p>
            <a:pPr algn="just"/>
            <a:r>
              <a:rPr lang="ro-RO" dirty="0" smtClean="0"/>
              <a:t>Reducerea decalajului </a:t>
            </a:r>
            <a:r>
              <a:rPr lang="ro-RO" dirty="0"/>
              <a:t>dintre detectarea precoce, evaluarea și intervenție este crucială pentru viitorul oricărui copil expus riscului”, conchide Dr. </a:t>
            </a:r>
            <a:r>
              <a:rPr lang="ro-RO" dirty="0" err="1"/>
              <a:t>Hanna</a:t>
            </a:r>
            <a:r>
              <a:rPr lang="ro-RO" dirty="0"/>
              <a:t> A. Alonim, director Centru Mifne din Israel, care a condus studiile.</a:t>
            </a:r>
          </a:p>
        </p:txBody>
      </p:sp>
    </p:spTree>
    <p:extLst>
      <p:ext uri="{BB962C8B-B14F-4D97-AF65-F5344CB8AC3E}">
        <p14:creationId xmlns:p14="http://schemas.microsoft.com/office/powerpoint/2010/main" val="3799145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82" y="530394"/>
            <a:ext cx="4476585" cy="2149195"/>
          </a:xfrm>
        </p:spPr>
        <p:txBody>
          <a:bodyPr>
            <a:normAutofit/>
          </a:bodyPr>
          <a:lstStyle/>
          <a:p>
            <a:r>
              <a:rPr lang="ro-RO" sz="2800" dirty="0" smtClean="0">
                <a:solidFill>
                  <a:schemeClr val="tx1"/>
                </a:solidFill>
              </a:rPr>
              <a:t>Studiu </a:t>
            </a:r>
            <a:r>
              <a:rPr lang="ro-RO" sz="2800" dirty="0" smtClean="0">
                <a:solidFill>
                  <a:schemeClr val="tx1"/>
                </a:solidFill>
              </a:rPr>
              <a:t>retrospectiv publicat în </a:t>
            </a:r>
            <a:r>
              <a:rPr lang="en-US" sz="2800" dirty="0" smtClean="0"/>
              <a:t>Journal </a:t>
            </a:r>
            <a:r>
              <a:rPr lang="en-US" sz="2800" dirty="0"/>
              <a:t>of Pediatrics &amp; Neonatal Care, </a:t>
            </a:r>
            <a:r>
              <a:rPr lang="en-US" sz="2800" dirty="0" smtClean="0"/>
              <a:t>November 2021</a:t>
            </a:r>
            <a:endParaRPr lang="ro-RO" sz="2800" dirty="0">
              <a:solidFill>
                <a:schemeClr val="tx1"/>
              </a:solidFill>
            </a:endParaRPr>
          </a:p>
        </p:txBody>
      </p:sp>
      <p:sp>
        <p:nvSpPr>
          <p:cNvPr id="3" name="Content Placeholder 2"/>
          <p:cNvSpPr>
            <a:spLocks noGrp="1"/>
          </p:cNvSpPr>
          <p:nvPr>
            <p:ph idx="1"/>
          </p:nvPr>
        </p:nvSpPr>
        <p:spPr>
          <a:xfrm>
            <a:off x="579782" y="3035411"/>
            <a:ext cx="9872871" cy="3262023"/>
          </a:xfrm>
        </p:spPr>
        <p:txBody>
          <a:bodyPr>
            <a:normAutofit lnSpcReduction="10000"/>
          </a:bodyPr>
          <a:lstStyle/>
          <a:p>
            <a:pPr algn="just"/>
            <a:r>
              <a:rPr lang="ro-RO" dirty="0">
                <a:solidFill>
                  <a:schemeClr val="tx1"/>
                </a:solidFill>
                <a:latin typeface="+mj-lt"/>
              </a:rPr>
              <a:t>Un studiu realizat în ultimul deceniu în Centrul Mifne privind intervenția de tratament precoce pentru autism a investigat 110 copii care au fost diagnosticați cu autism cu vârste cuprinse între 2-3 ani, utilizând o analiză retrospectivă a înregistrărilor video din primele luni de viață (înainte </a:t>
            </a:r>
            <a:r>
              <a:rPr lang="ro-RO" dirty="0" smtClean="0">
                <a:solidFill>
                  <a:schemeClr val="tx1"/>
                </a:solidFill>
                <a:latin typeface="+mj-lt"/>
              </a:rPr>
              <a:t>să apară </a:t>
            </a:r>
            <a:r>
              <a:rPr lang="ro-RO" dirty="0">
                <a:solidFill>
                  <a:schemeClr val="tx1"/>
                </a:solidFill>
                <a:latin typeface="+mj-lt"/>
              </a:rPr>
              <a:t>suspiciuni cu privire la dificultăți de dezvoltare). </a:t>
            </a:r>
            <a:endParaRPr lang="ro-RO" dirty="0" smtClean="0">
              <a:solidFill>
                <a:schemeClr val="tx1"/>
              </a:solidFill>
              <a:latin typeface="+mj-lt"/>
            </a:endParaRPr>
          </a:p>
          <a:p>
            <a:pPr marL="45720" indent="0" algn="just">
              <a:buNone/>
            </a:pPr>
            <a:endParaRPr lang="ro-RO" dirty="0" smtClean="0">
              <a:solidFill>
                <a:schemeClr val="tx1"/>
              </a:solidFill>
              <a:latin typeface="+mj-lt"/>
            </a:endParaRPr>
          </a:p>
          <a:p>
            <a:pPr algn="just"/>
            <a:r>
              <a:rPr lang="ro-RO" dirty="0" smtClean="0">
                <a:solidFill>
                  <a:schemeClr val="tx1"/>
                </a:solidFill>
                <a:latin typeface="+mj-lt"/>
              </a:rPr>
              <a:t>Acest </a:t>
            </a:r>
            <a:r>
              <a:rPr lang="ro-RO" dirty="0">
                <a:solidFill>
                  <a:schemeClr val="tx1"/>
                </a:solidFill>
                <a:latin typeface="+mj-lt"/>
              </a:rPr>
              <a:t>studiu a permis personalului Mifne să identifice </a:t>
            </a:r>
            <a:r>
              <a:rPr lang="ro-RO" b="1" dirty="0" smtClean="0">
                <a:solidFill>
                  <a:schemeClr val="tx1"/>
                </a:solidFill>
                <a:latin typeface="+mj-lt"/>
              </a:rPr>
              <a:t>8 </a:t>
            </a:r>
            <a:r>
              <a:rPr lang="ro-RO" b="1" dirty="0">
                <a:solidFill>
                  <a:schemeClr val="tx1"/>
                </a:solidFill>
                <a:latin typeface="+mj-lt"/>
              </a:rPr>
              <a:t>semne </a:t>
            </a:r>
            <a:r>
              <a:rPr lang="ro-RO" dirty="0">
                <a:solidFill>
                  <a:schemeClr val="tx1"/>
                </a:solidFill>
                <a:latin typeface="+mj-lt"/>
              </a:rPr>
              <a:t>legate de caracteristicile unei tulburări de </a:t>
            </a:r>
            <a:r>
              <a:rPr lang="ro-RO" dirty="0" smtClean="0">
                <a:solidFill>
                  <a:schemeClr val="tx1"/>
                </a:solidFill>
                <a:latin typeface="+mj-lt"/>
              </a:rPr>
              <a:t>dezvoltare, legată de conectare și </a:t>
            </a:r>
            <a:r>
              <a:rPr lang="ro-RO" dirty="0" err="1" smtClean="0">
                <a:solidFill>
                  <a:schemeClr val="tx1"/>
                </a:solidFill>
                <a:latin typeface="+mj-lt"/>
              </a:rPr>
              <a:t>comunicăre</a:t>
            </a:r>
            <a:r>
              <a:rPr lang="ro-RO" dirty="0" smtClean="0">
                <a:solidFill>
                  <a:schemeClr val="tx1"/>
                </a:solidFill>
                <a:latin typeface="+mj-lt"/>
              </a:rPr>
              <a:t> </a:t>
            </a:r>
            <a:r>
              <a:rPr lang="ro-RO" dirty="0">
                <a:solidFill>
                  <a:schemeClr val="tx1"/>
                </a:solidFill>
                <a:latin typeface="+mj-lt"/>
              </a:rPr>
              <a:t>în primul an de viață care pot ajuta în anumite cazuri depistarea precoce a unui </a:t>
            </a:r>
            <a:r>
              <a:rPr lang="ro-RO" b="1" dirty="0">
                <a:solidFill>
                  <a:schemeClr val="tx1"/>
                </a:solidFill>
                <a:latin typeface="+mj-lt"/>
              </a:rPr>
              <a:t>stadiu pre-autist</a:t>
            </a:r>
            <a:r>
              <a:rPr lang="ro-RO" dirty="0">
                <a:solidFill>
                  <a:schemeClr val="tx1"/>
                </a:solidFill>
                <a:latin typeface="+mj-lt"/>
              </a:rPr>
              <a:t>.</a:t>
            </a:r>
          </a:p>
          <a:p>
            <a:endParaRPr lang="ro-RO" dirty="0">
              <a:solidFill>
                <a:schemeClr val="tx1"/>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494" y="645444"/>
            <a:ext cx="5112688" cy="1559189"/>
          </a:xfrm>
          <a:prstGeom prst="rect">
            <a:avLst/>
          </a:prstGeom>
        </p:spPr>
      </p:pic>
    </p:spTree>
    <p:extLst>
      <p:ext uri="{BB962C8B-B14F-4D97-AF65-F5344CB8AC3E}">
        <p14:creationId xmlns:p14="http://schemas.microsoft.com/office/powerpoint/2010/main" val="1480934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8623" y="227280"/>
            <a:ext cx="4470697" cy="6324594"/>
          </a:xfrm>
        </p:spPr>
      </p:pic>
      <p:sp>
        <p:nvSpPr>
          <p:cNvPr id="5" name="Content Placeholder 2"/>
          <p:cNvSpPr txBox="1">
            <a:spLocks/>
          </p:cNvSpPr>
          <p:nvPr/>
        </p:nvSpPr>
        <p:spPr>
          <a:xfrm>
            <a:off x="5287617" y="554601"/>
            <a:ext cx="6904383" cy="589390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ro-RO" dirty="0" smtClean="0"/>
              <a:t>1. Pasivitatea excesivă</a:t>
            </a:r>
          </a:p>
          <a:p>
            <a:endParaRPr lang="ro-RO" dirty="0" smtClean="0"/>
          </a:p>
          <a:p>
            <a:r>
              <a:rPr lang="ro-RO" dirty="0" smtClean="0"/>
              <a:t>2. Activitate excesivă</a:t>
            </a:r>
          </a:p>
          <a:p>
            <a:endParaRPr lang="ro-RO" dirty="0" smtClean="0"/>
          </a:p>
          <a:p>
            <a:r>
              <a:rPr lang="ro-RO" dirty="0" smtClean="0"/>
              <a:t>3. Rezistență la mâncare/hrănire</a:t>
            </a:r>
          </a:p>
          <a:p>
            <a:endParaRPr lang="ro-RO" dirty="0" smtClean="0"/>
          </a:p>
          <a:p>
            <a:r>
              <a:rPr lang="ro-RO" dirty="0" smtClean="0"/>
              <a:t>4. Lipsa contactului vizual direct cu oamenii</a:t>
            </a:r>
          </a:p>
          <a:p>
            <a:endParaRPr lang="ro-RO" dirty="0" smtClean="0"/>
          </a:p>
          <a:p>
            <a:r>
              <a:rPr lang="ro-RO" dirty="0" smtClean="0"/>
              <a:t>5. Lipsa de reacție la vocea sau prezența unui părinte</a:t>
            </a:r>
          </a:p>
          <a:p>
            <a:endParaRPr lang="ro-RO" dirty="0" smtClean="0"/>
          </a:p>
          <a:p>
            <a:r>
              <a:rPr lang="ro-RO" dirty="0" smtClean="0"/>
              <a:t>6. Retragerea de la atingerea parentală (sau atingerea oricărei alte persoane)</a:t>
            </a:r>
          </a:p>
          <a:p>
            <a:pPr marL="0" indent="0">
              <a:buNone/>
            </a:pPr>
            <a:endParaRPr lang="ro-RO" dirty="0" smtClean="0"/>
          </a:p>
          <a:p>
            <a:r>
              <a:rPr lang="ro-RO" dirty="0" smtClean="0"/>
              <a:t>7.  Întârzierea dezvoltării motorii</a:t>
            </a:r>
          </a:p>
          <a:p>
            <a:endParaRPr lang="ro-RO" dirty="0" smtClean="0"/>
          </a:p>
          <a:p>
            <a:r>
              <a:rPr lang="ro-RO" dirty="0" smtClean="0"/>
              <a:t>8. Creșterea accelerată a circumferinței capului în raport cu punctul său de plecare</a:t>
            </a:r>
            <a:endParaRPr lang="ro-RO" dirty="0"/>
          </a:p>
        </p:txBody>
      </p:sp>
    </p:spTree>
    <p:extLst>
      <p:ext uri="{BB962C8B-B14F-4D97-AF65-F5344CB8AC3E}">
        <p14:creationId xmlns:p14="http://schemas.microsoft.com/office/powerpoint/2010/main" val="996489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77" y="1739900"/>
            <a:ext cx="6400800" cy="576470"/>
          </a:xfrm>
        </p:spPr>
        <p:txBody>
          <a:bodyPr>
            <a:normAutofit fontScale="90000"/>
          </a:bodyPr>
          <a:lstStyle/>
          <a:p>
            <a:r>
              <a:rPr lang="ro-RO" sz="3200" dirty="0" smtClean="0">
                <a:solidFill>
                  <a:schemeClr val="tx1"/>
                </a:solidFill>
                <a:latin typeface="+mn-lt"/>
              </a:rPr>
              <a:t>ATENŢIE!!!</a:t>
            </a:r>
            <a:endParaRPr lang="ro-RO" dirty="0">
              <a:solidFill>
                <a:schemeClr val="tx1"/>
              </a:solidFill>
              <a:latin typeface="+mn-lt"/>
            </a:endParaRPr>
          </a:p>
        </p:txBody>
      </p:sp>
      <p:sp>
        <p:nvSpPr>
          <p:cNvPr id="3" name="Content Placeholder 2"/>
          <p:cNvSpPr>
            <a:spLocks noGrp="1"/>
          </p:cNvSpPr>
          <p:nvPr>
            <p:ph idx="1"/>
          </p:nvPr>
        </p:nvSpPr>
        <p:spPr>
          <a:xfrm>
            <a:off x="613576" y="2750598"/>
            <a:ext cx="10058400" cy="1207492"/>
          </a:xfrm>
        </p:spPr>
        <p:txBody>
          <a:bodyPr>
            <a:normAutofit/>
          </a:bodyPr>
          <a:lstStyle/>
          <a:p>
            <a:pPr algn="just"/>
            <a:r>
              <a:rPr lang="ro-RO" b="1" dirty="0">
                <a:solidFill>
                  <a:schemeClr val="tx1"/>
                </a:solidFill>
              </a:rPr>
              <a:t>Este important de menționat că fiecare dintre aceste simptome poate indica o altă tulburare fără legătură cu autismul, de aceea este imperativ în primul rând să se efectueze examinări medicale, pentru a infirma aceste posibilități.</a:t>
            </a:r>
          </a:p>
        </p:txBody>
      </p:sp>
    </p:spTree>
    <p:extLst>
      <p:ext uri="{BB962C8B-B14F-4D97-AF65-F5344CB8AC3E}">
        <p14:creationId xmlns:p14="http://schemas.microsoft.com/office/powerpoint/2010/main" val="540613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247" y="1549526"/>
            <a:ext cx="6523114" cy="483767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923" y="47436"/>
            <a:ext cx="3866572" cy="1076694"/>
          </a:xfrm>
          <a:prstGeom prst="rect">
            <a:avLst/>
          </a:prstGeom>
        </p:spPr>
      </p:pic>
      <p:sp>
        <p:nvSpPr>
          <p:cNvPr id="2" name="Rectangle 1"/>
          <p:cNvSpPr/>
          <p:nvPr/>
        </p:nvSpPr>
        <p:spPr>
          <a:xfrm>
            <a:off x="1139685" y="262617"/>
            <a:ext cx="5404238" cy="646331"/>
          </a:xfrm>
          <a:prstGeom prst="rect">
            <a:avLst/>
          </a:prstGeom>
        </p:spPr>
        <p:txBody>
          <a:bodyPr wrap="square">
            <a:spAutoFit/>
          </a:bodyPr>
          <a:lstStyle/>
          <a:p>
            <a:r>
              <a:rPr lang="ro-RO" dirty="0"/>
              <a:t>Studiu </a:t>
            </a:r>
            <a:r>
              <a:rPr lang="ro-RO" dirty="0" smtClean="0"/>
              <a:t>comparativ </a:t>
            </a:r>
            <a:r>
              <a:rPr lang="ro-RO" dirty="0"/>
              <a:t>publicat în </a:t>
            </a:r>
            <a:r>
              <a:rPr lang="en-US" dirty="0"/>
              <a:t>Journal of Pediatrics &amp; Neonatal Care, November 2021</a:t>
            </a:r>
            <a:endParaRPr lang="ro-RO" dirty="0"/>
          </a:p>
        </p:txBody>
      </p:sp>
      <p:sp>
        <p:nvSpPr>
          <p:cNvPr id="3" name="Rectangle 2"/>
          <p:cNvSpPr/>
          <p:nvPr/>
        </p:nvSpPr>
        <p:spPr>
          <a:xfrm>
            <a:off x="7291346" y="2032206"/>
            <a:ext cx="4508389" cy="1754326"/>
          </a:xfrm>
          <a:prstGeom prst="rect">
            <a:avLst/>
          </a:prstGeom>
        </p:spPr>
        <p:txBody>
          <a:bodyPr wrap="square">
            <a:spAutoFit/>
          </a:bodyPr>
          <a:lstStyle/>
          <a:p>
            <a:pPr algn="just"/>
            <a:r>
              <a:rPr lang="ro-RO" dirty="0" smtClean="0"/>
              <a:t>Studiul a </a:t>
            </a:r>
            <a:r>
              <a:rPr lang="ro-RO" dirty="0"/>
              <a:t>comparat eficacitatea intervenției timpurii pe un grup de </a:t>
            </a:r>
            <a:r>
              <a:rPr lang="ro-RO" dirty="0" smtClean="0"/>
              <a:t>sugari cu </a:t>
            </a:r>
            <a:r>
              <a:rPr lang="ro-RO" dirty="0"/>
              <a:t>vârsta cuprinsă între 12-24 de luni și un grup de copii mici cu vârsta cuprinsă între 24-36 de luni, care au primit tratament </a:t>
            </a:r>
            <a:r>
              <a:rPr lang="ro-RO" dirty="0" smtClean="0"/>
              <a:t>terapeutic Mifne</a:t>
            </a:r>
            <a:r>
              <a:rPr lang="ro-RO" dirty="0"/>
              <a:t>. </a:t>
            </a:r>
          </a:p>
        </p:txBody>
      </p:sp>
      <p:sp>
        <p:nvSpPr>
          <p:cNvPr id="6" name="Rectangle 5"/>
          <p:cNvSpPr/>
          <p:nvPr/>
        </p:nvSpPr>
        <p:spPr>
          <a:xfrm>
            <a:off x="7291345" y="4413634"/>
            <a:ext cx="4508389" cy="1754326"/>
          </a:xfrm>
          <a:prstGeom prst="rect">
            <a:avLst/>
          </a:prstGeom>
        </p:spPr>
        <p:txBody>
          <a:bodyPr wrap="square">
            <a:spAutoFit/>
          </a:bodyPr>
          <a:lstStyle/>
          <a:p>
            <a:pPr algn="just"/>
            <a:r>
              <a:rPr lang="ro-RO" dirty="0" smtClean="0"/>
              <a:t>Rezultatele </a:t>
            </a:r>
            <a:r>
              <a:rPr lang="ro-RO" dirty="0"/>
              <a:t>acestui al doilea studiu au demonstrat că </a:t>
            </a:r>
            <a:r>
              <a:rPr lang="ro-RO" dirty="0" smtClean="0"/>
              <a:t>cu cât intervenția </a:t>
            </a:r>
            <a:r>
              <a:rPr lang="ro-RO" dirty="0"/>
              <a:t>terapeutică </a:t>
            </a:r>
            <a:r>
              <a:rPr lang="ro-RO" dirty="0" smtClean="0"/>
              <a:t>este mai </a:t>
            </a:r>
            <a:r>
              <a:rPr lang="ro-RO" dirty="0"/>
              <a:t>devreme </a:t>
            </a:r>
            <a:r>
              <a:rPr lang="ro-RO" dirty="0" smtClean="0"/>
              <a:t>cu </a:t>
            </a:r>
            <a:r>
              <a:rPr lang="ro-RO" dirty="0"/>
              <a:t>atât este mai mare </a:t>
            </a:r>
            <a:r>
              <a:rPr lang="ro-RO" dirty="0" smtClean="0"/>
              <a:t>este probabilitatea </a:t>
            </a:r>
            <a:r>
              <a:rPr lang="ro-RO" dirty="0"/>
              <a:t>de atenuare a simptomelor asociate cu autismul.</a:t>
            </a:r>
            <a:endParaRPr lang="ro-RO" dirty="0"/>
          </a:p>
        </p:txBody>
      </p:sp>
    </p:spTree>
    <p:extLst>
      <p:ext uri="{BB962C8B-B14F-4D97-AF65-F5344CB8AC3E}">
        <p14:creationId xmlns:p14="http://schemas.microsoft.com/office/powerpoint/2010/main" val="32472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z="2800" b="1" dirty="0">
                <a:solidFill>
                  <a:schemeClr val="tx1"/>
                </a:solidFill>
                <a:hlinkClick r:id="rId2" tooltip="Explorarea sugarilor tipici şi atipici afalţi în stadiul de patrupedie în prezenţa mamei (vezi aici) "/>
              </a:rPr>
              <a:t>Explorarea sugarilor tipici </a:t>
            </a:r>
            <a:r>
              <a:rPr lang="ro-RO" sz="2800" b="1" dirty="0" err="1">
                <a:solidFill>
                  <a:schemeClr val="tx1"/>
                </a:solidFill>
                <a:hlinkClick r:id="rId2" tooltip="Explorarea sugarilor tipici şi atipici afalţi în stadiul de patrupedie în prezenţa mamei (vezi aici) "/>
              </a:rPr>
              <a:t>şi</a:t>
            </a:r>
            <a:r>
              <a:rPr lang="ro-RO" sz="2800" b="1" dirty="0">
                <a:solidFill>
                  <a:schemeClr val="tx1"/>
                </a:solidFill>
                <a:hlinkClick r:id="rId2" tooltip="Explorarea sugarilor tipici şi atipici afalţi în stadiul de patrupedie în prezenţa mamei (vezi aici) "/>
              </a:rPr>
              <a:t> atipici </a:t>
            </a:r>
            <a:r>
              <a:rPr lang="ro-RO" sz="2800" b="1" dirty="0" err="1">
                <a:solidFill>
                  <a:schemeClr val="tx1"/>
                </a:solidFill>
                <a:hlinkClick r:id="rId2" tooltip="Explorarea sugarilor tipici şi atipici afalţi în stadiul de patrupedie în prezenţa mamei (vezi aici) "/>
              </a:rPr>
              <a:t>afalţi</a:t>
            </a:r>
            <a:r>
              <a:rPr lang="ro-RO" sz="2800" b="1" dirty="0">
                <a:solidFill>
                  <a:schemeClr val="tx1"/>
                </a:solidFill>
                <a:hlinkClick r:id="rId2" tooltip="Explorarea sugarilor tipici şi atipici afalţi în stadiul de patrupedie în prezenţa mamei (vezi aici) "/>
              </a:rPr>
              <a:t> în stadiul de </a:t>
            </a:r>
            <a:r>
              <a:rPr lang="ro-RO" sz="2800" b="1" dirty="0" err="1">
                <a:solidFill>
                  <a:schemeClr val="tx1"/>
                </a:solidFill>
                <a:hlinkClick r:id="rId2" tooltip="Explorarea sugarilor tipici şi atipici afalţi în stadiul de patrupedie în prezenţa mamei (vezi aici) "/>
              </a:rPr>
              <a:t>patrupedie</a:t>
            </a:r>
            <a:r>
              <a:rPr lang="ro-RO" sz="2800" b="1" dirty="0">
                <a:solidFill>
                  <a:schemeClr val="tx1"/>
                </a:solidFill>
                <a:hlinkClick r:id="rId2" tooltip="Explorarea sugarilor tipici şi atipici afalţi în stadiul de patrupedie în prezenţa mamei (vezi aici) "/>
              </a:rPr>
              <a:t> în </a:t>
            </a:r>
            <a:r>
              <a:rPr lang="ro-RO" sz="2800" b="1" dirty="0" err="1">
                <a:solidFill>
                  <a:schemeClr val="tx1"/>
                </a:solidFill>
                <a:hlinkClick r:id="rId2" tooltip="Explorarea sugarilor tipici şi atipici afalţi în stadiul de patrupedie în prezenţa mamei (vezi aici) "/>
              </a:rPr>
              <a:t>prezenţa</a:t>
            </a:r>
            <a:r>
              <a:rPr lang="ro-RO" sz="2800" b="1" dirty="0">
                <a:solidFill>
                  <a:schemeClr val="tx1"/>
                </a:solidFill>
                <a:hlinkClick r:id="rId2" tooltip="Explorarea sugarilor tipici şi atipici afalţi în stadiul de patrupedie în prezenţa mamei (vezi aici) "/>
              </a:rPr>
              <a:t> </a:t>
            </a:r>
            <a:r>
              <a:rPr lang="ro-RO" sz="2800" b="1" dirty="0" smtClean="0">
                <a:solidFill>
                  <a:schemeClr val="tx1"/>
                </a:solidFill>
                <a:hlinkClick r:id="rId2" tooltip="Explorarea sugarilor tipici şi atipici afalţi în stadiul de patrupedie în prezenţa mamei (vezi aici) "/>
              </a:rPr>
              <a:t>mamei</a:t>
            </a:r>
            <a:r>
              <a:rPr lang="ro-RO" sz="2800" b="1" dirty="0" smtClean="0">
                <a:solidFill>
                  <a:schemeClr val="tx1"/>
                </a:solidFill>
              </a:rPr>
              <a:t> </a:t>
            </a:r>
            <a:r>
              <a:rPr lang="ro-RO" sz="2800" dirty="0" smtClean="0">
                <a:solidFill>
                  <a:schemeClr val="tx1"/>
                </a:solidFill>
              </a:rPr>
              <a:t>(13 Noiembrie 2020, </a:t>
            </a:r>
            <a:r>
              <a:rPr lang="ro-RO" sz="2800" dirty="0" err="1">
                <a:solidFill>
                  <a:schemeClr val="tx1"/>
                </a:solidFill>
                <a:hlinkClick r:id="rId3"/>
              </a:rPr>
              <a:t>Frontiers</a:t>
            </a:r>
            <a:r>
              <a:rPr lang="ro-RO" sz="2800" dirty="0">
                <a:solidFill>
                  <a:schemeClr val="tx1"/>
                </a:solidFill>
                <a:hlinkClick r:id="rId3"/>
              </a:rPr>
              <a:t> in </a:t>
            </a:r>
            <a:r>
              <a:rPr lang="ro-RO" sz="2800" dirty="0" err="1">
                <a:solidFill>
                  <a:schemeClr val="tx1"/>
                </a:solidFill>
                <a:hlinkClick r:id="rId3"/>
              </a:rPr>
              <a:t>Behavioral</a:t>
            </a:r>
            <a:r>
              <a:rPr lang="ro-RO" sz="2800" dirty="0">
                <a:solidFill>
                  <a:schemeClr val="tx1"/>
                </a:solidFill>
                <a:hlinkClick r:id="rId3"/>
              </a:rPr>
              <a:t> </a:t>
            </a:r>
            <a:r>
              <a:rPr lang="ro-RO" sz="2800" dirty="0" err="1">
                <a:solidFill>
                  <a:schemeClr val="tx1"/>
                </a:solidFill>
                <a:hlinkClick r:id="rId3"/>
              </a:rPr>
              <a:t>Neuroscience</a:t>
            </a:r>
            <a:r>
              <a:rPr lang="ro-RO" sz="2800" dirty="0" smtClean="0">
                <a:solidFill>
                  <a:schemeClr val="tx1"/>
                </a:solidFill>
              </a:rPr>
              <a:t>)</a:t>
            </a:r>
            <a:r>
              <a:rPr lang="ro-RO" sz="2800" b="1" dirty="0">
                <a:solidFill>
                  <a:schemeClr val="tx1"/>
                </a:solidFill>
              </a:rPr>
              <a:t/>
            </a:r>
            <a:br>
              <a:rPr lang="ro-RO" sz="2800" b="1" dirty="0">
                <a:solidFill>
                  <a:schemeClr val="tx1"/>
                </a:solidFill>
              </a:rPr>
            </a:br>
            <a:endParaRPr lang="ro-RO" sz="2800" dirty="0">
              <a:solidFill>
                <a:schemeClr val="tx1"/>
              </a:solidFill>
            </a:endParaRPr>
          </a:p>
        </p:txBody>
      </p:sp>
      <p:sp>
        <p:nvSpPr>
          <p:cNvPr id="3" name="Content Placeholder 2"/>
          <p:cNvSpPr>
            <a:spLocks noGrp="1"/>
          </p:cNvSpPr>
          <p:nvPr>
            <p:ph idx="1"/>
          </p:nvPr>
        </p:nvSpPr>
        <p:spPr>
          <a:xfrm>
            <a:off x="721649" y="2235798"/>
            <a:ext cx="10020563" cy="4195481"/>
          </a:xfrm>
        </p:spPr>
        <p:txBody>
          <a:bodyPr>
            <a:normAutofit lnSpcReduction="10000"/>
          </a:bodyPr>
          <a:lstStyle/>
          <a:p>
            <a:pPr algn="just"/>
            <a:r>
              <a:rPr lang="ro-RO" dirty="0" smtClean="0"/>
              <a:t>Un </a:t>
            </a:r>
            <a:r>
              <a:rPr lang="ro-RO" dirty="0"/>
              <a:t>studiu recent realizat la </a:t>
            </a:r>
            <a:r>
              <a:rPr lang="ro-RO" dirty="0">
                <a:hlinkClick r:id="rId4"/>
              </a:rPr>
              <a:t>Centrul Mifne Israel</a:t>
            </a:r>
            <a:r>
              <a:rPr lang="ro-RO" dirty="0"/>
              <a:t>, în colaborare cu Universitatea din Tel Aviv, evidențiază modul în care se raportează sugarul cu dezvoltare tipică </a:t>
            </a:r>
            <a:r>
              <a:rPr lang="ro-RO" dirty="0" err="1"/>
              <a:t>şi</a:t>
            </a:r>
            <a:r>
              <a:rPr lang="ro-RO" dirty="0"/>
              <a:t> cel cu dezvoltare atipică la prezența mamei într-o încăpere cu </a:t>
            </a:r>
            <a:r>
              <a:rPr lang="ro-RO" dirty="0" err="1"/>
              <a:t>puţini</a:t>
            </a:r>
            <a:r>
              <a:rPr lang="ro-RO" dirty="0"/>
              <a:t> stimuli</a:t>
            </a:r>
            <a:r>
              <a:rPr lang="ro-RO" dirty="0" smtClean="0"/>
              <a:t>.</a:t>
            </a:r>
          </a:p>
          <a:p>
            <a:pPr marL="0" indent="0" algn="just">
              <a:buNone/>
            </a:pPr>
            <a:endParaRPr lang="ro-RO" dirty="0" smtClean="0"/>
          </a:p>
          <a:p>
            <a:pPr algn="just"/>
            <a:r>
              <a:rPr lang="ro-RO" dirty="0" smtClean="0"/>
              <a:t> </a:t>
            </a:r>
            <a:r>
              <a:rPr lang="ro-RO" dirty="0"/>
              <a:t>Sugarii cu dezvoltare tipică au prezentat diferențe față de cei cu dezvoltare atipică în ceea ce privește structura și numărul de vizite la mamă. Toți sugarii cu dezvoltare tipică au explorat camera alegând locurile cu timp de ședere în proximitatea mamei și având o frecvență ridicată a vizitelor la mama. </a:t>
            </a:r>
            <a:endParaRPr lang="ro-RO" dirty="0" smtClean="0"/>
          </a:p>
          <a:p>
            <a:pPr algn="just"/>
            <a:endParaRPr lang="ro-RO" dirty="0" smtClean="0"/>
          </a:p>
          <a:p>
            <a:pPr algn="just"/>
            <a:r>
              <a:rPr lang="ro-RO" dirty="0"/>
              <a:t>Comportamentul explorator al </a:t>
            </a:r>
            <a:r>
              <a:rPr lang="ro-RO" dirty="0" err="1"/>
              <a:t>bebelusului</a:t>
            </a:r>
            <a:r>
              <a:rPr lang="ro-RO" dirty="0"/>
              <a:t> fata de persoana de </a:t>
            </a:r>
            <a:r>
              <a:rPr lang="ro-RO" dirty="0" err="1"/>
              <a:t>referinta</a:t>
            </a:r>
            <a:r>
              <a:rPr lang="ro-RO" dirty="0"/>
              <a:t> (</a:t>
            </a:r>
            <a:r>
              <a:rPr lang="ro-RO" dirty="0" err="1"/>
              <a:t>intoarcerea</a:t>
            </a:r>
            <a:r>
              <a:rPr lang="ro-RO" dirty="0"/>
              <a:t> la origine), un simptom precoce in autism</a:t>
            </a:r>
            <a:br>
              <a:rPr lang="ro-RO" dirty="0"/>
            </a:br>
            <a:endParaRPr lang="ro-RO" dirty="0"/>
          </a:p>
        </p:txBody>
      </p:sp>
    </p:spTree>
    <p:extLst>
      <p:ext uri="{BB962C8B-B14F-4D97-AF65-F5344CB8AC3E}">
        <p14:creationId xmlns:p14="http://schemas.microsoft.com/office/powerpoint/2010/main" val="1554616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064878" cy="686463"/>
          </a:xfrm>
        </p:spPr>
        <p:txBody>
          <a:bodyPr>
            <a:noAutofit/>
          </a:bodyPr>
          <a:lstStyle/>
          <a:p>
            <a:pPr algn="just"/>
            <a:r>
              <a:rPr lang="ro-RO" sz="1800" dirty="0">
                <a:solidFill>
                  <a:schemeClr val="tx1"/>
                </a:solidFill>
                <a:latin typeface="+mn-lt"/>
              </a:rPr>
              <a:t>Figura 1. Camera de tratament Mifne.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845" y="1549495"/>
            <a:ext cx="7696863" cy="4385842"/>
          </a:xfrm>
          <a:prstGeom prst="rect">
            <a:avLst/>
          </a:prstGeom>
        </p:spPr>
      </p:pic>
    </p:spTree>
    <p:extLst>
      <p:ext uri="{BB962C8B-B14F-4D97-AF65-F5344CB8AC3E}">
        <p14:creationId xmlns:p14="http://schemas.microsoft.com/office/powerpoint/2010/main" val="1130522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3" y="349858"/>
            <a:ext cx="3974180" cy="1848292"/>
          </a:xfrm>
        </p:spPr>
        <p:txBody>
          <a:bodyPr>
            <a:normAutofit/>
          </a:bodyPr>
          <a:lstStyle/>
          <a:p>
            <a:pPr marL="457200" indent="-457200">
              <a:buFont typeface="Wingdings" panose="05000000000000000000" pitchFamily="2" charset="2"/>
              <a:buChar char="v"/>
            </a:pPr>
            <a:r>
              <a:rPr lang="ro-RO" sz="2800" dirty="0" smtClean="0">
                <a:solidFill>
                  <a:schemeClr val="tx1"/>
                </a:solidFill>
              </a:rPr>
              <a:t>Sugar cu dezvoltare atipică</a:t>
            </a:r>
            <a:endParaRPr lang="ro-RO" sz="2800" dirty="0">
              <a:solidFill>
                <a:schemeClr val="tx1"/>
              </a:solidFill>
            </a:endParaRPr>
          </a:p>
        </p:txBody>
      </p:sp>
      <p:pic>
        <p:nvPicPr>
          <p:cNvPr id="4" name="Video_10_Exploration in the Presence of Mother in Typically and Non-typically Developing Pre-walking Human Infan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18775" y="128160"/>
            <a:ext cx="5279667" cy="6590512"/>
          </a:xfrm>
        </p:spPr>
      </p:pic>
    </p:spTree>
    <p:extLst>
      <p:ext uri="{BB962C8B-B14F-4D97-AF65-F5344CB8AC3E}">
        <p14:creationId xmlns:p14="http://schemas.microsoft.com/office/powerpoint/2010/main" val="3790137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41397"/>
            <a:ext cx="4005986" cy="4821141"/>
          </a:xfrm>
        </p:spPr>
        <p:txBody>
          <a:bodyPr>
            <a:normAutofit/>
          </a:bodyPr>
          <a:lstStyle/>
          <a:p>
            <a:pPr marL="457200" indent="-457200">
              <a:buFont typeface="Wingdings" panose="05000000000000000000" pitchFamily="2" charset="2"/>
              <a:buChar char="v"/>
            </a:pPr>
            <a:r>
              <a:rPr lang="ro-RO" sz="2800" dirty="0" smtClean="0">
                <a:solidFill>
                  <a:schemeClr val="tx1"/>
                </a:solidFill>
              </a:rPr>
              <a:t>Sugar cu </a:t>
            </a:r>
            <a:r>
              <a:rPr lang="ro-RO" sz="2800" dirty="0" smtClean="0">
                <a:solidFill>
                  <a:schemeClr val="tx1"/>
                </a:solidFill>
              </a:rPr>
              <a:t>dezvoltare tipică</a:t>
            </a:r>
            <a:endParaRPr lang="ro-RO" sz="2800" dirty="0">
              <a:solidFill>
                <a:schemeClr val="tx1"/>
              </a:solidFill>
            </a:endParaRPr>
          </a:p>
        </p:txBody>
      </p:sp>
      <p:pic>
        <p:nvPicPr>
          <p:cNvPr id="4" name="Video_2_Exploration in the Presence of Mother in Typically and Non-typically Developing Pre-walking Human Infan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92772" y="241397"/>
            <a:ext cx="5078390" cy="6138324"/>
          </a:xfrm>
        </p:spPr>
      </p:pic>
    </p:spTree>
    <p:extLst>
      <p:ext uri="{BB962C8B-B14F-4D97-AF65-F5344CB8AC3E}">
        <p14:creationId xmlns:p14="http://schemas.microsoft.com/office/powerpoint/2010/main" val="2180280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70668" y="1243971"/>
            <a:ext cx="10450665" cy="4370058"/>
          </a:xfrm>
        </p:spPr>
        <p:txBody>
          <a:bodyPr anchor="ctr">
            <a:normAutofit/>
          </a:bodyPr>
          <a:lstStyle/>
          <a:p>
            <a:pPr lvl="0" algn="just"/>
            <a:r>
              <a:rPr lang="en-US" sz="3200" i="1" cap="none" dirty="0" smtClean="0">
                <a:solidFill>
                  <a:schemeClr val="tx1"/>
                </a:solidFill>
              </a:rPr>
              <a:t>„</a:t>
            </a:r>
            <a:r>
              <a:rPr lang="ro-RO" sz="3200" i="1" cap="none" dirty="0" smtClean="0">
                <a:solidFill>
                  <a:schemeClr val="tx1"/>
                </a:solidFill>
              </a:rPr>
              <a:t>N</a:t>
            </a:r>
            <a:r>
              <a:rPr lang="en-US" sz="3200" i="1" cap="none" dirty="0" smtClean="0">
                <a:solidFill>
                  <a:schemeClr val="tx1"/>
                </a:solidFill>
              </a:rPr>
              <a:t>u </a:t>
            </a:r>
            <a:r>
              <a:rPr lang="en-US" sz="3200" i="1" cap="none" dirty="0" err="1" smtClean="0">
                <a:solidFill>
                  <a:schemeClr val="tx1"/>
                </a:solidFill>
              </a:rPr>
              <a:t>știi</a:t>
            </a:r>
            <a:r>
              <a:rPr lang="en-US" sz="3200" i="1" cap="none" dirty="0" smtClean="0">
                <a:solidFill>
                  <a:schemeClr val="tx1"/>
                </a:solidFill>
              </a:rPr>
              <a:t> </a:t>
            </a:r>
            <a:r>
              <a:rPr lang="en-US" sz="3200" i="1" cap="none" dirty="0" err="1" smtClean="0">
                <a:solidFill>
                  <a:schemeClr val="tx1"/>
                </a:solidFill>
              </a:rPr>
              <a:t>unde</a:t>
            </a:r>
            <a:r>
              <a:rPr lang="en-US" sz="3200" i="1" cap="none" dirty="0" smtClean="0">
                <a:solidFill>
                  <a:schemeClr val="tx1"/>
                </a:solidFill>
              </a:rPr>
              <a:t> </a:t>
            </a:r>
            <a:r>
              <a:rPr lang="en-US" sz="3200" i="1" cap="none" dirty="0" err="1" smtClean="0">
                <a:solidFill>
                  <a:schemeClr val="tx1"/>
                </a:solidFill>
              </a:rPr>
              <a:t>mergi</a:t>
            </a:r>
            <a:r>
              <a:rPr lang="en-US" sz="3200" i="1" cap="none" dirty="0" smtClean="0">
                <a:solidFill>
                  <a:schemeClr val="tx1"/>
                </a:solidFill>
              </a:rPr>
              <a:t>, </a:t>
            </a:r>
            <a:r>
              <a:rPr lang="en-US" sz="3200" i="1" cap="none" dirty="0" err="1" smtClean="0">
                <a:solidFill>
                  <a:schemeClr val="tx1"/>
                </a:solidFill>
              </a:rPr>
              <a:t>decât</a:t>
            </a:r>
            <a:r>
              <a:rPr lang="en-US" sz="3200" i="1" cap="none" dirty="0" smtClean="0">
                <a:solidFill>
                  <a:schemeClr val="tx1"/>
                </a:solidFill>
              </a:rPr>
              <a:t> </a:t>
            </a:r>
            <a:r>
              <a:rPr lang="en-US" sz="3200" i="1" cap="none" dirty="0" err="1" smtClean="0">
                <a:solidFill>
                  <a:schemeClr val="tx1"/>
                </a:solidFill>
              </a:rPr>
              <a:t>dacă</a:t>
            </a:r>
            <a:r>
              <a:rPr lang="en-US" sz="3200" i="1" cap="none" dirty="0" smtClean="0">
                <a:solidFill>
                  <a:schemeClr val="tx1"/>
                </a:solidFill>
              </a:rPr>
              <a:t> </a:t>
            </a:r>
            <a:r>
              <a:rPr lang="en-US" sz="3200" i="1" cap="none" dirty="0" err="1" smtClean="0">
                <a:solidFill>
                  <a:schemeClr val="tx1"/>
                </a:solidFill>
              </a:rPr>
              <a:t>știi</a:t>
            </a:r>
            <a:r>
              <a:rPr lang="en-US" sz="3200" i="1" cap="none" dirty="0" smtClean="0">
                <a:solidFill>
                  <a:schemeClr val="tx1"/>
                </a:solidFill>
              </a:rPr>
              <a:t> de </a:t>
            </a:r>
            <a:r>
              <a:rPr lang="en-US" sz="3200" i="1" cap="none" dirty="0" err="1" smtClean="0">
                <a:solidFill>
                  <a:schemeClr val="tx1"/>
                </a:solidFill>
              </a:rPr>
              <a:t>unde</a:t>
            </a:r>
            <a:r>
              <a:rPr lang="en-US" sz="3200" i="1" cap="none" dirty="0" smtClean="0">
                <a:solidFill>
                  <a:schemeClr val="tx1"/>
                </a:solidFill>
              </a:rPr>
              <a:t> </a:t>
            </a:r>
            <a:r>
              <a:rPr lang="en-US" sz="3200" i="1" cap="none" dirty="0" err="1" smtClean="0">
                <a:solidFill>
                  <a:schemeClr val="tx1"/>
                </a:solidFill>
              </a:rPr>
              <a:t>ai</a:t>
            </a:r>
            <a:r>
              <a:rPr lang="en-US" sz="3200" i="1" cap="none" dirty="0" smtClean="0">
                <a:solidFill>
                  <a:schemeClr val="tx1"/>
                </a:solidFill>
              </a:rPr>
              <a:t> </a:t>
            </a:r>
            <a:r>
              <a:rPr lang="en-US" sz="3200" i="1" cap="none" dirty="0" err="1" smtClean="0">
                <a:solidFill>
                  <a:schemeClr val="tx1"/>
                </a:solidFill>
              </a:rPr>
              <a:t>venit</a:t>
            </a:r>
            <a:r>
              <a:rPr lang="en-US" sz="3200" i="1" cap="none" dirty="0" smtClean="0">
                <a:solidFill>
                  <a:schemeClr val="tx1"/>
                </a:solidFill>
              </a:rPr>
              <a:t>…”</a:t>
            </a:r>
            <a:r>
              <a:rPr lang="ro-RO" sz="3200" i="1" cap="none" dirty="0" smtClean="0">
                <a:solidFill>
                  <a:schemeClr val="tx1"/>
                </a:solidFill>
              </a:rPr>
              <a:t> </a:t>
            </a:r>
            <a:r>
              <a:rPr lang="ro-RO" sz="4000" i="1" cap="none" dirty="0" smtClean="0">
                <a:solidFill>
                  <a:schemeClr val="tx1"/>
                </a:solidFill>
              </a:rPr>
              <a:t/>
            </a:r>
            <a:br>
              <a:rPr lang="ro-RO" sz="4000" i="1" cap="none" dirty="0" smtClean="0">
                <a:solidFill>
                  <a:schemeClr val="tx1"/>
                </a:solidFill>
              </a:rPr>
            </a:br>
            <a:r>
              <a:rPr lang="ro-RO" sz="4000" i="1" cap="none" dirty="0" smtClean="0">
                <a:solidFill>
                  <a:schemeClr val="tx1"/>
                </a:solidFill>
              </a:rPr>
              <a:t> </a:t>
            </a:r>
            <a:endParaRPr lang="en-US" sz="4000" i="1" cap="none" dirty="0">
              <a:solidFill>
                <a:schemeClr val="tx1"/>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2345635" y="4072301"/>
            <a:ext cx="6774511" cy="1382294"/>
          </a:xfrm>
        </p:spPr>
        <p:txBody>
          <a:bodyPr>
            <a:normAutofit/>
          </a:bodyPr>
          <a:lstStyle/>
          <a:p>
            <a:pPr algn="ctr"/>
            <a:r>
              <a:rPr lang="ro-RO" dirty="0" smtClean="0">
                <a:solidFill>
                  <a:srgbClr val="002060"/>
                </a:solidFill>
                <a:latin typeface="Corbel" panose="020B0503020204020204" pitchFamily="34" charset="0"/>
                <a:hlinkClick r:id="rId2"/>
              </a:rPr>
              <a:t>www.mifne.ro</a:t>
            </a:r>
            <a:r>
              <a:rPr lang="ro-RO" dirty="0" smtClean="0">
                <a:solidFill>
                  <a:srgbClr val="002060"/>
                </a:solidFill>
                <a:latin typeface="Corbel" panose="020B0503020204020204" pitchFamily="34" charset="0"/>
              </a:rPr>
              <a:t> </a:t>
            </a:r>
            <a:endParaRPr lang="ro-RO" dirty="0" smtClean="0">
              <a:solidFill>
                <a:srgbClr val="002060"/>
              </a:solidFill>
              <a:hlinkClick r:id="rId3"/>
            </a:endParaRPr>
          </a:p>
          <a:p>
            <a:pPr algn="ctr"/>
            <a:r>
              <a:rPr lang="ro-RO" dirty="0" smtClean="0">
                <a:solidFill>
                  <a:srgbClr val="002060"/>
                </a:solidFill>
                <a:hlinkClick r:id="rId3"/>
              </a:rPr>
              <a:t>www.mifne</a:t>
            </a:r>
            <a:r>
              <a:rPr lang="en-US" dirty="0" smtClean="0">
                <a:solidFill>
                  <a:srgbClr val="002060"/>
                </a:solidFill>
                <a:hlinkClick r:id="rId3"/>
              </a:rPr>
              <a:t>-</a:t>
            </a:r>
            <a:r>
              <a:rPr lang="ro-RO" dirty="0" smtClean="0">
                <a:solidFill>
                  <a:srgbClr val="002060"/>
                </a:solidFill>
                <a:hlinkClick r:id="rId3"/>
              </a:rPr>
              <a:t>autism.com</a:t>
            </a:r>
            <a:endParaRPr lang="ro-RO" dirty="0" smtClean="0">
              <a:solidFill>
                <a:srgbClr val="002060"/>
              </a:solidFill>
              <a:latin typeface="Corbel" panose="020B0503020204020204" pitchFamily="34" charset="0"/>
            </a:endParaRPr>
          </a:p>
        </p:txBody>
      </p:sp>
    </p:spTree>
    <p:extLst>
      <p:ext uri="{BB962C8B-B14F-4D97-AF65-F5344CB8AC3E}">
        <p14:creationId xmlns:p14="http://schemas.microsoft.com/office/powerpoint/2010/main" val="191714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661284" y="957676"/>
            <a:ext cx="80554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o-RO" sz="3600" b="0" i="0" u="none" strike="noStrike" cap="none" normalizeH="0" baseline="0" dirty="0" smtClean="0">
                <a:ln>
                  <a:noFill/>
                </a:ln>
                <a:solidFill>
                  <a:schemeClr val="tx1"/>
                </a:solidFill>
                <a:effectLst/>
                <a:latin typeface="+mn-lt"/>
              </a:rPr>
              <a:t>Cum și cine pune diagnosticul</a:t>
            </a:r>
            <a:r>
              <a:rPr kumimoji="0" lang="ro-RO" altLang="ro-RO" sz="3600" b="0" i="0" u="none" strike="noStrike" cap="none" normalizeH="0" dirty="0" smtClean="0">
                <a:ln>
                  <a:noFill/>
                </a:ln>
                <a:solidFill>
                  <a:schemeClr val="tx1"/>
                </a:solidFill>
                <a:effectLst/>
                <a:latin typeface="+mn-lt"/>
              </a:rPr>
              <a:t> de</a:t>
            </a:r>
            <a:r>
              <a:rPr kumimoji="0" lang="ro-RO" altLang="ro-RO" sz="3600" b="0" i="0" u="none" strike="noStrike" cap="none" normalizeH="0" baseline="0" dirty="0" smtClean="0">
                <a:ln>
                  <a:noFill/>
                </a:ln>
                <a:solidFill>
                  <a:schemeClr val="tx1"/>
                </a:solidFill>
                <a:effectLst/>
                <a:latin typeface="+mn-lt"/>
              </a:rPr>
              <a:t> autism? </a:t>
            </a:r>
          </a:p>
        </p:txBody>
      </p:sp>
      <p:sp>
        <p:nvSpPr>
          <p:cNvPr id="3" name="Content Placeholder 2"/>
          <p:cNvSpPr>
            <a:spLocks noGrp="1"/>
          </p:cNvSpPr>
          <p:nvPr>
            <p:ph idx="1"/>
          </p:nvPr>
        </p:nvSpPr>
        <p:spPr>
          <a:xfrm>
            <a:off x="661284" y="1845201"/>
            <a:ext cx="10058400" cy="1541447"/>
          </a:xfrm>
        </p:spPr>
        <p:txBody>
          <a:bodyPr>
            <a:normAutofit/>
          </a:bodyPr>
          <a:lstStyle/>
          <a:p>
            <a:r>
              <a:rPr lang="ro-RO" sz="1900" dirty="0" smtClean="0">
                <a:solidFill>
                  <a:schemeClr val="tx1"/>
                </a:solidFill>
              </a:rPr>
              <a:t>Medic psihiatru infantil</a:t>
            </a:r>
          </a:p>
          <a:p>
            <a:r>
              <a:rPr lang="ro-RO" sz="1900" dirty="0" smtClean="0">
                <a:solidFill>
                  <a:schemeClr val="tx1"/>
                </a:solidFill>
              </a:rPr>
              <a:t>Medic neurolog</a:t>
            </a:r>
          </a:p>
          <a:p>
            <a:r>
              <a:rPr lang="ro-RO" sz="1900" dirty="0" smtClean="0">
                <a:solidFill>
                  <a:schemeClr val="tx1"/>
                </a:solidFill>
              </a:rPr>
              <a:t>Medic pediatru de dezvoltare </a:t>
            </a:r>
            <a:endParaRPr lang="ro-RO" sz="1900" dirty="0">
              <a:solidFill>
                <a:schemeClr val="tx1"/>
              </a:solidFill>
            </a:endParaRPr>
          </a:p>
        </p:txBody>
      </p:sp>
      <p:sp>
        <p:nvSpPr>
          <p:cNvPr id="5" name="Rectangle 1"/>
          <p:cNvSpPr txBox="1">
            <a:spLocks noChangeArrowheads="1"/>
          </p:cNvSpPr>
          <p:nvPr/>
        </p:nvSpPr>
        <p:spPr bwMode="auto">
          <a:xfrm>
            <a:off x="661284" y="3663623"/>
            <a:ext cx="70727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eaLnBrk="0" fontAlgn="base" hangingPunct="0">
              <a:lnSpc>
                <a:spcPct val="100000"/>
              </a:lnSpc>
              <a:spcAft>
                <a:spcPct val="0"/>
              </a:spcAft>
            </a:pPr>
            <a:r>
              <a:rPr lang="ro-RO" altLang="ro-RO" sz="3600" dirty="0" err="1" smtClean="0">
                <a:solidFill>
                  <a:schemeClr val="tx1"/>
                </a:solidFill>
                <a:latin typeface="+mn-lt"/>
              </a:rPr>
              <a:t>Cand</a:t>
            </a:r>
            <a:r>
              <a:rPr lang="ro-RO" altLang="ro-RO" sz="3600" dirty="0" smtClean="0">
                <a:solidFill>
                  <a:schemeClr val="tx1"/>
                </a:solidFill>
                <a:latin typeface="+mn-lt"/>
              </a:rPr>
              <a:t> se pune diagnosticul de autism?</a:t>
            </a:r>
          </a:p>
        </p:txBody>
      </p:sp>
      <p:sp>
        <p:nvSpPr>
          <p:cNvPr id="6" name="Content Placeholder 2"/>
          <p:cNvSpPr txBox="1">
            <a:spLocks/>
          </p:cNvSpPr>
          <p:nvPr/>
        </p:nvSpPr>
        <p:spPr>
          <a:xfrm>
            <a:off x="796456" y="4474637"/>
            <a:ext cx="10058400" cy="1541447"/>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ro-RO" sz="2100" dirty="0" smtClean="0">
                <a:solidFill>
                  <a:schemeClr val="tx1"/>
                </a:solidFill>
              </a:rPr>
              <a:t>În Europa – 3-5 ani </a:t>
            </a:r>
          </a:p>
          <a:p>
            <a:pPr marL="0" indent="0">
              <a:buNone/>
            </a:pPr>
            <a:r>
              <a:rPr lang="ro-RO" sz="2100" dirty="0" smtClean="0">
                <a:solidFill>
                  <a:schemeClr val="tx1"/>
                </a:solidFill>
              </a:rPr>
              <a:t>În România – 2-3 ani</a:t>
            </a:r>
          </a:p>
          <a:p>
            <a:pPr marL="0" indent="0">
              <a:buNone/>
            </a:pPr>
            <a:r>
              <a:rPr lang="ro-RO" sz="2100" dirty="0" smtClean="0">
                <a:solidFill>
                  <a:schemeClr val="tx1"/>
                </a:solidFill>
              </a:rPr>
              <a:t>În Israel  - 12-15 luni </a:t>
            </a:r>
            <a:r>
              <a:rPr lang="ro-RO" sz="2100" dirty="0" err="1" smtClean="0">
                <a:solidFill>
                  <a:schemeClr val="tx1"/>
                </a:solidFill>
              </a:rPr>
              <a:t>luni</a:t>
            </a:r>
            <a:r>
              <a:rPr lang="ro-RO" sz="2100" dirty="0" smtClean="0">
                <a:solidFill>
                  <a:schemeClr val="tx1"/>
                </a:solidFill>
              </a:rPr>
              <a:t> (pre-autism)</a:t>
            </a:r>
            <a:endParaRPr lang="ro-RO" sz="2100" dirty="0">
              <a:solidFill>
                <a:schemeClr val="tx1"/>
              </a:solidFill>
            </a:endParaRPr>
          </a:p>
        </p:txBody>
      </p:sp>
    </p:spTree>
    <p:extLst>
      <p:ext uri="{BB962C8B-B14F-4D97-AF65-F5344CB8AC3E}">
        <p14:creationId xmlns:p14="http://schemas.microsoft.com/office/powerpoint/2010/main" val="3291176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685080" cy="1320800"/>
          </a:xfrm>
        </p:spPr>
        <p:txBody>
          <a:bodyPr/>
          <a:lstStyle/>
          <a:p>
            <a:r>
              <a:rPr lang="ro-RO" dirty="0" smtClean="0">
                <a:solidFill>
                  <a:schemeClr val="tx1"/>
                </a:solidFill>
              </a:rPr>
              <a:t>Când poate fi autismul cel mai devreme diagnosticat?</a:t>
            </a:r>
            <a:endParaRPr lang="ro-RO" dirty="0">
              <a:solidFill>
                <a:schemeClr val="tx1"/>
              </a:solidFill>
            </a:endParaRPr>
          </a:p>
        </p:txBody>
      </p:sp>
      <p:sp>
        <p:nvSpPr>
          <p:cNvPr id="3" name="Content Placeholder 2"/>
          <p:cNvSpPr>
            <a:spLocks noGrp="1"/>
          </p:cNvSpPr>
          <p:nvPr>
            <p:ph idx="1"/>
          </p:nvPr>
        </p:nvSpPr>
        <p:spPr>
          <a:xfrm>
            <a:off x="677334" y="2327566"/>
            <a:ext cx="8450764" cy="3880773"/>
          </a:xfrm>
        </p:spPr>
        <p:txBody>
          <a:bodyPr>
            <a:normAutofit fontScale="85000" lnSpcReduction="10000"/>
          </a:bodyPr>
          <a:lstStyle/>
          <a:p>
            <a:pPr algn="just"/>
            <a:r>
              <a:rPr lang="ro-RO" dirty="0">
                <a:solidFill>
                  <a:schemeClr val="tx1"/>
                </a:solidFill>
              </a:rPr>
              <a:t>„Simptomele sunt de obicei recunoscute în timpul celui de-al doilea an de viață, dar pot fi observate mai devreme de 12 luni” (DSM-5</a:t>
            </a:r>
            <a:r>
              <a:rPr lang="ro-RO" dirty="0" smtClean="0">
                <a:solidFill>
                  <a:schemeClr val="tx1"/>
                </a:solidFill>
              </a:rPr>
              <a:t>)</a:t>
            </a:r>
          </a:p>
          <a:p>
            <a:pPr marL="0" indent="0" algn="just">
              <a:buNone/>
            </a:pPr>
            <a:endParaRPr lang="ro-RO" dirty="0">
              <a:solidFill>
                <a:schemeClr val="tx1"/>
              </a:solidFill>
            </a:endParaRPr>
          </a:p>
          <a:p>
            <a:pPr algn="just"/>
            <a:r>
              <a:rPr lang="ro-RO" dirty="0">
                <a:solidFill>
                  <a:schemeClr val="tx1"/>
                </a:solidFill>
              </a:rPr>
              <a:t>În ultimii ani, s-a înregistrat o reducere semnificativă a vârstei la care este diagnosticat autismul. C</a:t>
            </a:r>
            <a:r>
              <a:rPr lang="ro-RO" dirty="0" smtClean="0">
                <a:solidFill>
                  <a:schemeClr val="tx1"/>
                </a:solidFill>
              </a:rPr>
              <a:t>hiar </a:t>
            </a:r>
            <a:r>
              <a:rPr lang="ro-RO" dirty="0">
                <a:solidFill>
                  <a:schemeClr val="tx1"/>
                </a:solidFill>
              </a:rPr>
              <a:t>și </a:t>
            </a:r>
            <a:r>
              <a:rPr lang="ro-RO" dirty="0" smtClean="0">
                <a:solidFill>
                  <a:schemeClr val="tx1"/>
                </a:solidFill>
              </a:rPr>
              <a:t>la această </a:t>
            </a:r>
            <a:r>
              <a:rPr lang="ro-RO" dirty="0">
                <a:solidFill>
                  <a:schemeClr val="tx1"/>
                </a:solidFill>
              </a:rPr>
              <a:t>vârstă poate fi prea </a:t>
            </a:r>
            <a:r>
              <a:rPr lang="ro-RO" dirty="0" smtClean="0">
                <a:solidFill>
                  <a:schemeClr val="tx1"/>
                </a:solidFill>
              </a:rPr>
              <a:t>târziu.</a:t>
            </a:r>
          </a:p>
          <a:p>
            <a:pPr algn="just"/>
            <a:endParaRPr lang="ro-RO" dirty="0">
              <a:solidFill>
                <a:schemeClr val="tx1"/>
              </a:solidFill>
            </a:endParaRPr>
          </a:p>
          <a:p>
            <a:pPr algn="just"/>
            <a:r>
              <a:rPr lang="ro-RO" dirty="0" smtClean="0">
                <a:solidFill>
                  <a:schemeClr val="tx1"/>
                </a:solidFill>
              </a:rPr>
              <a:t>Este </a:t>
            </a:r>
            <a:r>
              <a:rPr lang="ro-RO" dirty="0">
                <a:solidFill>
                  <a:schemeClr val="tx1"/>
                </a:solidFill>
              </a:rPr>
              <a:t>important să se diagnosticheze bebelușii cu vârsta sub 1,5 ani</a:t>
            </a:r>
            <a:r>
              <a:rPr lang="ro-RO" dirty="0" smtClean="0">
                <a:solidFill>
                  <a:schemeClr val="tx1"/>
                </a:solidFill>
              </a:rPr>
              <a:t>.</a:t>
            </a:r>
          </a:p>
          <a:p>
            <a:pPr marL="0" indent="0" algn="just">
              <a:buNone/>
            </a:pPr>
            <a:endParaRPr lang="ro-RO" dirty="0">
              <a:solidFill>
                <a:schemeClr val="tx1"/>
              </a:solidFill>
            </a:endParaRPr>
          </a:p>
          <a:p>
            <a:pPr algn="just"/>
            <a:r>
              <a:rPr lang="ro-RO" dirty="0" smtClean="0">
                <a:solidFill>
                  <a:schemeClr val="tx1"/>
                </a:solidFill>
              </a:rPr>
              <a:t>Este </a:t>
            </a:r>
            <a:r>
              <a:rPr lang="ro-RO" dirty="0">
                <a:solidFill>
                  <a:schemeClr val="tx1"/>
                </a:solidFill>
              </a:rPr>
              <a:t>important de remarcat faptul că </a:t>
            </a:r>
            <a:r>
              <a:rPr lang="ro-RO" b="1" dirty="0">
                <a:solidFill>
                  <a:schemeClr val="tx1"/>
                </a:solidFill>
              </a:rPr>
              <a:t>diagnosticul în această etapă nu indică autism</a:t>
            </a:r>
            <a:r>
              <a:rPr lang="ro-RO" dirty="0">
                <a:solidFill>
                  <a:schemeClr val="tx1"/>
                </a:solidFill>
              </a:rPr>
              <a:t>, ci mai degrabă o tulburare de dezvoltare care poate indica un stadiu </a:t>
            </a:r>
            <a:r>
              <a:rPr lang="ro-RO" dirty="0" smtClean="0">
                <a:solidFill>
                  <a:schemeClr val="tx1"/>
                </a:solidFill>
              </a:rPr>
              <a:t>de pre-autism</a:t>
            </a:r>
            <a:r>
              <a:rPr lang="ro-RO" dirty="0">
                <a:solidFill>
                  <a:schemeClr val="tx1"/>
                </a:solidFill>
              </a:rPr>
              <a:t>, deoarece simptomele nu sunt încă clare la această vârstă și trebuie acordată prudență </a:t>
            </a:r>
            <a:r>
              <a:rPr lang="ro-RO" dirty="0" smtClean="0">
                <a:solidFill>
                  <a:schemeClr val="tx1"/>
                </a:solidFill>
              </a:rPr>
              <a:t>în diagnostic</a:t>
            </a:r>
            <a:r>
              <a:rPr lang="ro-RO" dirty="0">
                <a:solidFill>
                  <a:schemeClr val="tx1"/>
                </a:solidFill>
              </a:rPr>
              <a:t>.</a:t>
            </a:r>
          </a:p>
        </p:txBody>
      </p:sp>
    </p:spTree>
    <p:extLst>
      <p:ext uri="{BB962C8B-B14F-4D97-AF65-F5344CB8AC3E}">
        <p14:creationId xmlns:p14="http://schemas.microsoft.com/office/powerpoint/2010/main" val="2963333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2" y="674051"/>
            <a:ext cx="10058400" cy="1486538"/>
          </a:xfrm>
        </p:spPr>
        <p:txBody>
          <a:bodyPr>
            <a:normAutofit/>
          </a:bodyPr>
          <a:lstStyle/>
          <a:p>
            <a:r>
              <a:rPr lang="es-ES" sz="3600" dirty="0">
                <a:solidFill>
                  <a:schemeClr val="tx1"/>
                </a:solidFill>
              </a:rPr>
              <a:t>Cum este </a:t>
            </a:r>
            <a:r>
              <a:rPr lang="es-ES" sz="3600" dirty="0" err="1">
                <a:solidFill>
                  <a:schemeClr val="tx1"/>
                </a:solidFill>
              </a:rPr>
              <a:t>posibil</a:t>
            </a:r>
            <a:r>
              <a:rPr lang="es-ES" sz="3600" dirty="0">
                <a:solidFill>
                  <a:schemeClr val="tx1"/>
                </a:solidFill>
              </a:rPr>
              <a:t> </a:t>
            </a:r>
            <a:r>
              <a:rPr lang="es-ES" sz="3600" dirty="0" err="1">
                <a:solidFill>
                  <a:schemeClr val="tx1"/>
                </a:solidFill>
              </a:rPr>
              <a:t>să</a:t>
            </a:r>
            <a:r>
              <a:rPr lang="es-ES" sz="3600" dirty="0">
                <a:solidFill>
                  <a:schemeClr val="tx1"/>
                </a:solidFill>
              </a:rPr>
              <a:t> </a:t>
            </a:r>
            <a:r>
              <a:rPr lang="es-ES" sz="3600" dirty="0" err="1">
                <a:solidFill>
                  <a:schemeClr val="tx1"/>
                </a:solidFill>
              </a:rPr>
              <a:t>știi</a:t>
            </a:r>
            <a:r>
              <a:rPr lang="es-ES" sz="3600" dirty="0">
                <a:solidFill>
                  <a:schemeClr val="tx1"/>
                </a:solidFill>
              </a:rPr>
              <a:t> </a:t>
            </a:r>
            <a:r>
              <a:rPr lang="es-ES" sz="3600" dirty="0" err="1">
                <a:solidFill>
                  <a:schemeClr val="tx1"/>
                </a:solidFill>
              </a:rPr>
              <a:t>că</a:t>
            </a:r>
            <a:r>
              <a:rPr lang="es-ES" sz="3600" dirty="0">
                <a:solidFill>
                  <a:schemeClr val="tx1"/>
                </a:solidFill>
              </a:rPr>
              <a:t> </a:t>
            </a:r>
            <a:r>
              <a:rPr lang="es-ES" sz="3600" dirty="0" err="1">
                <a:solidFill>
                  <a:schemeClr val="tx1"/>
                </a:solidFill>
              </a:rPr>
              <a:t>acesta</a:t>
            </a:r>
            <a:r>
              <a:rPr lang="es-ES" sz="3600" dirty="0">
                <a:solidFill>
                  <a:schemeClr val="tx1"/>
                </a:solidFill>
              </a:rPr>
              <a:t> este un caz de </a:t>
            </a:r>
            <a:r>
              <a:rPr lang="es-ES" sz="3600" dirty="0" err="1">
                <a:solidFill>
                  <a:schemeClr val="tx1"/>
                </a:solidFill>
              </a:rPr>
              <a:t>autism</a:t>
            </a:r>
            <a:r>
              <a:rPr lang="es-ES" sz="3600" dirty="0">
                <a:solidFill>
                  <a:schemeClr val="tx1"/>
                </a:solidFill>
              </a:rPr>
              <a:t>?</a:t>
            </a:r>
            <a:endParaRPr lang="ro-RO" sz="3600" dirty="0">
              <a:solidFill>
                <a:schemeClr val="tx1"/>
              </a:solidFill>
            </a:endParaRPr>
          </a:p>
        </p:txBody>
      </p:sp>
      <p:sp>
        <p:nvSpPr>
          <p:cNvPr id="3" name="Content Placeholder 2"/>
          <p:cNvSpPr>
            <a:spLocks noGrp="1"/>
          </p:cNvSpPr>
          <p:nvPr>
            <p:ph idx="1"/>
          </p:nvPr>
        </p:nvSpPr>
        <p:spPr>
          <a:xfrm>
            <a:off x="747422" y="2399128"/>
            <a:ext cx="9422296" cy="3880773"/>
          </a:xfrm>
        </p:spPr>
        <p:txBody>
          <a:bodyPr>
            <a:normAutofit fontScale="92500" lnSpcReduction="10000"/>
          </a:bodyPr>
          <a:lstStyle/>
          <a:p>
            <a:pPr algn="just"/>
            <a:r>
              <a:rPr lang="ro-RO" dirty="0">
                <a:solidFill>
                  <a:schemeClr val="tx1"/>
                </a:solidFill>
              </a:rPr>
              <a:t>Bebelușii se nasc cu capacitatea de a se </a:t>
            </a:r>
            <a:r>
              <a:rPr lang="ro-RO" b="1" dirty="0" smtClean="0">
                <a:solidFill>
                  <a:schemeClr val="tx1"/>
                </a:solidFill>
              </a:rPr>
              <a:t>conecta</a:t>
            </a:r>
            <a:r>
              <a:rPr lang="ro-RO" dirty="0" smtClean="0">
                <a:solidFill>
                  <a:schemeClr val="tx1"/>
                </a:solidFill>
              </a:rPr>
              <a:t> și </a:t>
            </a:r>
            <a:r>
              <a:rPr lang="ro-RO" dirty="0">
                <a:solidFill>
                  <a:schemeClr val="tx1"/>
                </a:solidFill>
              </a:rPr>
              <a:t>de a crea </a:t>
            </a:r>
            <a:r>
              <a:rPr lang="ro-RO" b="1" dirty="0">
                <a:solidFill>
                  <a:schemeClr val="tx1"/>
                </a:solidFill>
              </a:rPr>
              <a:t>atașamente</a:t>
            </a:r>
            <a:r>
              <a:rPr lang="ro-RO" dirty="0">
                <a:solidFill>
                  <a:schemeClr val="tx1"/>
                </a:solidFill>
              </a:rPr>
              <a:t>, iar acest lucru poate fi observat deja de la vârsta de trei luni. </a:t>
            </a:r>
            <a:endParaRPr lang="ro-RO" dirty="0" smtClean="0">
              <a:solidFill>
                <a:schemeClr val="tx1"/>
              </a:solidFill>
            </a:endParaRPr>
          </a:p>
          <a:p>
            <a:pPr marL="0" indent="0" algn="just">
              <a:buNone/>
            </a:pPr>
            <a:endParaRPr lang="ro-RO" dirty="0" smtClean="0">
              <a:solidFill>
                <a:schemeClr val="tx1"/>
              </a:solidFill>
            </a:endParaRPr>
          </a:p>
          <a:p>
            <a:pPr algn="just"/>
            <a:r>
              <a:rPr lang="ro-RO" dirty="0" smtClean="0">
                <a:solidFill>
                  <a:schemeClr val="tx1"/>
                </a:solidFill>
              </a:rPr>
              <a:t>Atunci </a:t>
            </a:r>
            <a:r>
              <a:rPr lang="ro-RO" dirty="0">
                <a:solidFill>
                  <a:schemeClr val="tx1"/>
                </a:solidFill>
              </a:rPr>
              <a:t>când bebelușul nu face contact sau nu manifestă interes pentru mediul înconjurător, este necesar mai întâi să negăm problemele medicale (văzul și auzul). Doar odată ce aceste posibilități au fost negate, ar trebui luată în considerare testarea pentru o </a:t>
            </a:r>
            <a:r>
              <a:rPr lang="ro-RO" b="1" dirty="0">
                <a:solidFill>
                  <a:schemeClr val="tx1"/>
                </a:solidFill>
              </a:rPr>
              <a:t>tulburare de dezvoltare a atașamentului și a comunicării</a:t>
            </a:r>
            <a:r>
              <a:rPr lang="ro-RO" dirty="0" smtClean="0">
                <a:solidFill>
                  <a:schemeClr val="tx1"/>
                </a:solidFill>
              </a:rPr>
              <a:t>.</a:t>
            </a:r>
          </a:p>
          <a:p>
            <a:pPr marL="0" indent="0" algn="just">
              <a:buNone/>
            </a:pPr>
            <a:endParaRPr lang="ro-RO" dirty="0">
              <a:solidFill>
                <a:schemeClr val="tx1"/>
              </a:solidFill>
            </a:endParaRPr>
          </a:p>
          <a:p>
            <a:pPr algn="just"/>
            <a:r>
              <a:rPr lang="ro-RO" dirty="0">
                <a:solidFill>
                  <a:schemeClr val="tx1"/>
                </a:solidFill>
              </a:rPr>
              <a:t>Nu orice problemă de dezvoltare a atașamentului și comunicării se va dezvolta și deveni autism, </a:t>
            </a:r>
            <a:r>
              <a:rPr lang="ro-RO" b="1" dirty="0" smtClean="0">
                <a:solidFill>
                  <a:schemeClr val="tx1"/>
                </a:solidFill>
              </a:rPr>
              <a:t>dar </a:t>
            </a:r>
            <a:r>
              <a:rPr lang="ro-RO" b="1" dirty="0">
                <a:solidFill>
                  <a:schemeClr val="tx1"/>
                </a:solidFill>
              </a:rPr>
              <a:t>fiecare stare de autism începe cu o problemă de dezvoltare a atașamentului și </a:t>
            </a:r>
            <a:r>
              <a:rPr lang="ro-RO" b="1" dirty="0" smtClean="0">
                <a:solidFill>
                  <a:schemeClr val="tx1"/>
                </a:solidFill>
              </a:rPr>
              <a:t>comunicării. Dr. </a:t>
            </a:r>
            <a:r>
              <a:rPr lang="ro-RO" b="1" dirty="0" err="1" smtClean="0">
                <a:solidFill>
                  <a:schemeClr val="tx1"/>
                </a:solidFill>
              </a:rPr>
              <a:t>Hanna</a:t>
            </a:r>
            <a:r>
              <a:rPr lang="ro-RO" b="1" dirty="0" smtClean="0">
                <a:solidFill>
                  <a:schemeClr val="tx1"/>
                </a:solidFill>
              </a:rPr>
              <a:t> Alonim</a:t>
            </a:r>
            <a:endParaRPr lang="ro-RO" b="1" dirty="0">
              <a:solidFill>
                <a:schemeClr val="tx1"/>
              </a:solidFill>
            </a:endParaRPr>
          </a:p>
        </p:txBody>
      </p:sp>
    </p:spTree>
    <p:extLst>
      <p:ext uri="{BB962C8B-B14F-4D97-AF65-F5344CB8AC3E}">
        <p14:creationId xmlns:p14="http://schemas.microsoft.com/office/powerpoint/2010/main" val="3853453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56" y="834887"/>
            <a:ext cx="10599088" cy="997889"/>
          </a:xfrm>
        </p:spPr>
        <p:txBody>
          <a:bodyPr>
            <a:normAutofit fontScale="90000"/>
          </a:bodyPr>
          <a:lstStyle/>
          <a:p>
            <a:r>
              <a:rPr lang="ro-RO" sz="3200" dirty="0">
                <a:solidFill>
                  <a:schemeClr val="tx1"/>
                </a:solidFill>
                <a:latin typeface="+mn-lt"/>
              </a:rPr>
              <a:t>Există profesioniști care susțin că diagnosticul nu poate fi pus la o vârstă atât de fragedă?</a:t>
            </a:r>
          </a:p>
        </p:txBody>
      </p:sp>
      <p:sp>
        <p:nvSpPr>
          <p:cNvPr id="3" name="Content Placeholder 2"/>
          <p:cNvSpPr>
            <a:spLocks noGrp="1"/>
          </p:cNvSpPr>
          <p:nvPr>
            <p:ph idx="1"/>
          </p:nvPr>
        </p:nvSpPr>
        <p:spPr>
          <a:xfrm>
            <a:off x="796456" y="2111073"/>
            <a:ext cx="10599089" cy="4162508"/>
          </a:xfrm>
        </p:spPr>
        <p:txBody>
          <a:bodyPr>
            <a:normAutofit/>
          </a:bodyPr>
          <a:lstStyle/>
          <a:p>
            <a:pPr marL="0" indent="0" algn="just">
              <a:buNone/>
            </a:pPr>
            <a:endParaRPr lang="ro-RO" dirty="0">
              <a:solidFill>
                <a:schemeClr val="tx1"/>
              </a:solidFill>
            </a:endParaRPr>
          </a:p>
          <a:p>
            <a:pPr algn="just"/>
            <a:r>
              <a:rPr lang="ro-RO" dirty="0">
                <a:solidFill>
                  <a:schemeClr val="tx1"/>
                </a:solidFill>
              </a:rPr>
              <a:t>Majoritatea mamelor au o intuiție bună în ceea ce privește copiii lor și este înțelept să le </a:t>
            </a:r>
            <a:r>
              <a:rPr lang="ro-RO" dirty="0" smtClean="0">
                <a:solidFill>
                  <a:schemeClr val="tx1"/>
                </a:solidFill>
              </a:rPr>
              <a:t>asculți. </a:t>
            </a:r>
            <a:r>
              <a:rPr lang="ro-RO" dirty="0">
                <a:solidFill>
                  <a:schemeClr val="tx1"/>
                </a:solidFill>
              </a:rPr>
              <a:t>În multe cazuri, dacă așteaptă </a:t>
            </a:r>
            <a:r>
              <a:rPr lang="ro-RO" dirty="0" smtClean="0">
                <a:solidFill>
                  <a:schemeClr val="tx1"/>
                </a:solidFill>
              </a:rPr>
              <a:t>prea mult diagnosticul, </a:t>
            </a:r>
            <a:r>
              <a:rPr lang="ro-RO" dirty="0">
                <a:solidFill>
                  <a:schemeClr val="tx1"/>
                </a:solidFill>
              </a:rPr>
              <a:t>fereastra de oportunitate poate fi ratată</a:t>
            </a:r>
            <a:r>
              <a:rPr lang="ro-RO" dirty="0" smtClean="0">
                <a:solidFill>
                  <a:schemeClr val="tx1"/>
                </a:solidFill>
              </a:rPr>
              <a:t>.</a:t>
            </a:r>
          </a:p>
          <a:p>
            <a:pPr marL="0" indent="0" algn="just">
              <a:buNone/>
            </a:pPr>
            <a:endParaRPr lang="ro-RO" dirty="0">
              <a:solidFill>
                <a:schemeClr val="tx1"/>
              </a:solidFill>
            </a:endParaRPr>
          </a:p>
          <a:p>
            <a:pPr algn="just"/>
            <a:r>
              <a:rPr lang="ro-RO" dirty="0">
                <a:solidFill>
                  <a:schemeClr val="tx1"/>
                </a:solidFill>
              </a:rPr>
              <a:t>De asemenea, este important să ținem cont de faptul că o mamă anxioasă își radiază stresul asupra bebelușului ei, iar acest lucru creează un cerc vicios care, în loc să contribuie pozitiv la situație, chiar o exacerbează</a:t>
            </a:r>
            <a:r>
              <a:rPr lang="ro-RO" dirty="0" smtClean="0">
                <a:solidFill>
                  <a:schemeClr val="tx1"/>
                </a:solidFill>
              </a:rPr>
              <a:t>.</a:t>
            </a:r>
          </a:p>
          <a:p>
            <a:pPr marL="0" indent="0" algn="just">
              <a:buNone/>
            </a:pPr>
            <a:endParaRPr lang="ro-RO" dirty="0">
              <a:solidFill>
                <a:schemeClr val="tx1"/>
              </a:solidFill>
            </a:endParaRPr>
          </a:p>
          <a:p>
            <a:pPr algn="just"/>
            <a:r>
              <a:rPr lang="ro-RO" dirty="0">
                <a:solidFill>
                  <a:schemeClr val="tx1"/>
                </a:solidFill>
              </a:rPr>
              <a:t>Până la urmă, bebelușul și nu diagnosticul este cel care trebuie tratat.</a:t>
            </a:r>
          </a:p>
        </p:txBody>
      </p:sp>
    </p:spTree>
    <p:extLst>
      <p:ext uri="{BB962C8B-B14F-4D97-AF65-F5344CB8AC3E}">
        <p14:creationId xmlns:p14="http://schemas.microsoft.com/office/powerpoint/2010/main" val="751818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10" y="935827"/>
            <a:ext cx="9875520" cy="1356360"/>
          </a:xfrm>
        </p:spPr>
        <p:txBody>
          <a:bodyPr>
            <a:normAutofit/>
          </a:bodyPr>
          <a:lstStyle/>
          <a:p>
            <a:r>
              <a:rPr lang="ro-RO" sz="2500" dirty="0">
                <a:solidFill>
                  <a:schemeClr val="tx1"/>
                </a:solidFill>
                <a:latin typeface="+mn-lt"/>
              </a:rPr>
              <a:t>Ce se poate face atunci când există motive să se suspecteze o tulburare de dezvoltare a comunicării?</a:t>
            </a:r>
            <a:br>
              <a:rPr lang="ro-RO" sz="2500" dirty="0">
                <a:solidFill>
                  <a:schemeClr val="tx1"/>
                </a:solidFill>
                <a:latin typeface="+mn-lt"/>
              </a:rPr>
            </a:br>
            <a:endParaRPr lang="ro-RO" sz="2500" dirty="0">
              <a:solidFill>
                <a:schemeClr val="tx1"/>
              </a:solidFill>
              <a:latin typeface="+mn-lt"/>
            </a:endParaRPr>
          </a:p>
        </p:txBody>
      </p:sp>
      <p:sp>
        <p:nvSpPr>
          <p:cNvPr id="3" name="Content Placeholder 2"/>
          <p:cNvSpPr>
            <a:spLocks noGrp="1"/>
          </p:cNvSpPr>
          <p:nvPr>
            <p:ph idx="1"/>
          </p:nvPr>
        </p:nvSpPr>
        <p:spPr>
          <a:xfrm>
            <a:off x="581770" y="2163860"/>
            <a:ext cx="10058400" cy="3760891"/>
          </a:xfrm>
        </p:spPr>
        <p:txBody>
          <a:bodyPr>
            <a:normAutofit fontScale="92500" lnSpcReduction="10000"/>
          </a:bodyPr>
          <a:lstStyle/>
          <a:p>
            <a:pPr algn="just"/>
            <a:r>
              <a:rPr lang="ro-RO" dirty="0">
                <a:solidFill>
                  <a:schemeClr val="tx1"/>
                </a:solidFill>
              </a:rPr>
              <a:t>E</a:t>
            </a:r>
            <a:r>
              <a:rPr lang="ro-RO" dirty="0" smtClean="0">
                <a:solidFill>
                  <a:schemeClr val="tx1"/>
                </a:solidFill>
              </a:rPr>
              <a:t>valuare medicală (</a:t>
            </a:r>
            <a:r>
              <a:rPr lang="ro-RO" dirty="0" err="1" smtClean="0">
                <a:solidFill>
                  <a:schemeClr val="tx1"/>
                </a:solidFill>
              </a:rPr>
              <a:t>audiolog</a:t>
            </a:r>
            <a:r>
              <a:rPr lang="ro-RO" dirty="0" smtClean="0">
                <a:solidFill>
                  <a:schemeClr val="tx1"/>
                </a:solidFill>
              </a:rPr>
              <a:t>, ORL, etc.) </a:t>
            </a:r>
            <a:r>
              <a:rPr lang="ro-RO" dirty="0">
                <a:solidFill>
                  <a:schemeClr val="tx1"/>
                </a:solidFill>
              </a:rPr>
              <a:t>înainte de testarea unei tulburări de dezvoltare a comunicării. </a:t>
            </a:r>
            <a:endParaRPr lang="ro-RO" dirty="0" smtClean="0">
              <a:solidFill>
                <a:schemeClr val="tx1"/>
              </a:solidFill>
            </a:endParaRPr>
          </a:p>
          <a:p>
            <a:pPr marL="0" indent="0" algn="just">
              <a:buNone/>
            </a:pPr>
            <a:endParaRPr lang="ro-RO" dirty="0" smtClean="0">
              <a:solidFill>
                <a:schemeClr val="tx1"/>
              </a:solidFill>
            </a:endParaRPr>
          </a:p>
          <a:p>
            <a:pPr algn="just"/>
            <a:r>
              <a:rPr lang="ro-RO" dirty="0" smtClean="0">
                <a:solidFill>
                  <a:schemeClr val="tx1"/>
                </a:solidFill>
              </a:rPr>
              <a:t>Monitorizare periodică de către medicii de familie – </a:t>
            </a:r>
            <a:r>
              <a:rPr lang="ro-RO" dirty="0" err="1" smtClean="0">
                <a:solidFill>
                  <a:schemeClr val="tx1"/>
                </a:solidFill>
              </a:rPr>
              <a:t>avand</a:t>
            </a:r>
            <a:r>
              <a:rPr lang="ro-RO" dirty="0" smtClean="0">
                <a:solidFill>
                  <a:schemeClr val="tx1"/>
                </a:solidFill>
              </a:rPr>
              <a:t> în vedere </a:t>
            </a:r>
            <a:r>
              <a:rPr lang="ro-RO" dirty="0" err="1" smtClean="0">
                <a:solidFill>
                  <a:schemeClr val="tx1"/>
                </a:solidFill>
              </a:rPr>
              <a:t>stagurile</a:t>
            </a:r>
            <a:r>
              <a:rPr lang="ro-RO" dirty="0" smtClean="0">
                <a:solidFill>
                  <a:schemeClr val="tx1"/>
                </a:solidFill>
              </a:rPr>
              <a:t> </a:t>
            </a:r>
            <a:r>
              <a:rPr lang="ro-RO" dirty="0" err="1" smtClean="0">
                <a:solidFill>
                  <a:schemeClr val="tx1"/>
                </a:solidFill>
              </a:rPr>
              <a:t>roşii</a:t>
            </a:r>
            <a:r>
              <a:rPr lang="ro-RO" dirty="0" smtClean="0">
                <a:solidFill>
                  <a:schemeClr val="tx1"/>
                </a:solidFill>
              </a:rPr>
              <a:t> în autism.</a:t>
            </a:r>
          </a:p>
          <a:p>
            <a:pPr marL="0" indent="0" algn="just">
              <a:buNone/>
            </a:pPr>
            <a:endParaRPr lang="ro-RO" dirty="0" smtClean="0">
              <a:solidFill>
                <a:schemeClr val="tx1"/>
              </a:solidFill>
            </a:endParaRPr>
          </a:p>
          <a:p>
            <a:pPr algn="just"/>
            <a:r>
              <a:rPr lang="ro-RO" dirty="0" smtClean="0">
                <a:solidFill>
                  <a:schemeClr val="tx1"/>
                </a:solidFill>
              </a:rPr>
              <a:t>Recomandarea de a fi evaluat de un medic în specialitate (psihiatru </a:t>
            </a:r>
            <a:r>
              <a:rPr lang="ro-RO" dirty="0" err="1" smtClean="0">
                <a:solidFill>
                  <a:schemeClr val="tx1"/>
                </a:solidFill>
              </a:rPr>
              <a:t>infanil</a:t>
            </a:r>
            <a:r>
              <a:rPr lang="ro-RO" dirty="0" smtClean="0">
                <a:solidFill>
                  <a:schemeClr val="tx1"/>
                </a:solidFill>
              </a:rPr>
              <a:t>, neurolog, pediatru).</a:t>
            </a:r>
          </a:p>
          <a:p>
            <a:pPr marL="0" indent="0" algn="just">
              <a:buNone/>
            </a:pPr>
            <a:endParaRPr lang="ro-RO" dirty="0" smtClean="0">
              <a:solidFill>
                <a:schemeClr val="tx1"/>
              </a:solidFill>
            </a:endParaRPr>
          </a:p>
          <a:p>
            <a:pPr algn="just"/>
            <a:r>
              <a:rPr lang="ro-RO" dirty="0" smtClean="0">
                <a:solidFill>
                  <a:schemeClr val="tx1"/>
                </a:solidFill>
              </a:rPr>
              <a:t>Timpul oferit de diagnosticul precoce poate fi uneori esențial pentru dezvoltarea adecvată viitoare a bebelușului.</a:t>
            </a:r>
          </a:p>
        </p:txBody>
      </p:sp>
    </p:spTree>
    <p:extLst>
      <p:ext uri="{BB962C8B-B14F-4D97-AF65-F5344CB8AC3E}">
        <p14:creationId xmlns:p14="http://schemas.microsoft.com/office/powerpoint/2010/main" val="2919186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10" y="1166190"/>
            <a:ext cx="10764004" cy="1320800"/>
          </a:xfrm>
        </p:spPr>
        <p:txBody>
          <a:bodyPr/>
          <a:lstStyle/>
          <a:p>
            <a:r>
              <a:rPr lang="ro-RO" sz="2800" dirty="0" smtClean="0">
                <a:solidFill>
                  <a:schemeClr val="tx1"/>
                </a:solidFill>
              </a:rPr>
              <a:t>Primul centru de diagnostic precoce în autism din România </a:t>
            </a:r>
            <a:endParaRPr lang="ro-RO" sz="2800" dirty="0">
              <a:solidFill>
                <a:schemeClr val="tx1"/>
              </a:solidFill>
            </a:endParaRPr>
          </a:p>
        </p:txBody>
      </p:sp>
      <p:sp>
        <p:nvSpPr>
          <p:cNvPr id="3" name="Content Placeholder 2"/>
          <p:cNvSpPr>
            <a:spLocks noGrp="1"/>
          </p:cNvSpPr>
          <p:nvPr>
            <p:ph idx="1"/>
          </p:nvPr>
        </p:nvSpPr>
        <p:spPr>
          <a:xfrm>
            <a:off x="598410" y="1620298"/>
            <a:ext cx="11074104" cy="4554991"/>
          </a:xfrm>
        </p:spPr>
        <p:txBody>
          <a:bodyPr>
            <a:normAutofit/>
          </a:bodyPr>
          <a:lstStyle/>
          <a:p>
            <a:pPr marL="0" lvl="0" indent="0" algn="just" defTabSz="914400" eaLnBrk="0" fontAlgn="base" hangingPunct="0">
              <a:spcBef>
                <a:spcPct val="0"/>
              </a:spcBef>
              <a:spcAft>
                <a:spcPct val="0"/>
              </a:spcAft>
              <a:buClrTx/>
              <a:buSzTx/>
              <a:buNone/>
            </a:pPr>
            <a:endParaRPr lang="ro-RO" altLang="ro-RO" dirty="0" smtClean="0">
              <a:solidFill>
                <a:schemeClr val="tx1"/>
              </a:solidFill>
              <a:latin typeface="+mj-lt"/>
            </a:endParaRPr>
          </a:p>
          <a:p>
            <a:pPr marL="0" lvl="0" indent="0" algn="just" defTabSz="914400" eaLnBrk="0" fontAlgn="base" hangingPunct="0">
              <a:spcBef>
                <a:spcPct val="0"/>
              </a:spcBef>
              <a:spcAft>
                <a:spcPct val="0"/>
              </a:spcAft>
              <a:buClrTx/>
              <a:buSzTx/>
              <a:buNone/>
            </a:pPr>
            <a:endParaRPr lang="ro-RO" altLang="ro-RO" dirty="0"/>
          </a:p>
          <a:p>
            <a:pPr marL="0" indent="0" algn="just" defTabSz="914400" eaLnBrk="0" fontAlgn="base" hangingPunct="0">
              <a:spcBef>
                <a:spcPct val="0"/>
              </a:spcBef>
              <a:spcAft>
                <a:spcPct val="0"/>
              </a:spcAft>
              <a:buClrTx/>
              <a:buSzTx/>
              <a:buNone/>
            </a:pPr>
            <a:r>
              <a:rPr lang="ro-RO" dirty="0" smtClean="0"/>
              <a:t>„Reducerea </a:t>
            </a:r>
            <a:r>
              <a:rPr lang="ro-RO" dirty="0"/>
              <a:t>decalajului dintre detectare precoce, evaluare și intervenție timpurie este </a:t>
            </a:r>
            <a:r>
              <a:rPr lang="ro-RO" dirty="0">
                <a:hlinkClick r:id="rId2"/>
              </a:rPr>
              <a:t>crucială</a:t>
            </a:r>
            <a:r>
              <a:rPr lang="ro-RO" dirty="0"/>
              <a:t> pentru viitorul oricărui copil expus riscului de a dezvolta autism</a:t>
            </a:r>
            <a:r>
              <a:rPr lang="ro-RO" dirty="0" smtClean="0"/>
              <a:t>.” </a:t>
            </a:r>
            <a:r>
              <a:rPr lang="ro-RO" dirty="0"/>
              <a:t>(dr. </a:t>
            </a:r>
            <a:r>
              <a:rPr lang="ro-RO" dirty="0" err="1">
                <a:hlinkClick r:id="rId3"/>
              </a:rPr>
              <a:t>Hanna</a:t>
            </a:r>
            <a:r>
              <a:rPr lang="ro-RO" dirty="0">
                <a:hlinkClick r:id="rId3"/>
              </a:rPr>
              <a:t> Alonim</a:t>
            </a:r>
            <a:r>
              <a:rPr lang="ro-RO" dirty="0"/>
              <a:t>, fondator </a:t>
            </a:r>
            <a:r>
              <a:rPr lang="ro-RO" dirty="0" err="1"/>
              <a:t>şi</a:t>
            </a:r>
            <a:r>
              <a:rPr lang="ro-RO" dirty="0"/>
              <a:t> director al Centrului Mifne Israel) </a:t>
            </a:r>
          </a:p>
          <a:p>
            <a:pPr marL="0" lvl="0" indent="0" algn="just" defTabSz="914400" eaLnBrk="0" fontAlgn="base" hangingPunct="0">
              <a:spcBef>
                <a:spcPct val="0"/>
              </a:spcBef>
              <a:spcAft>
                <a:spcPct val="0"/>
              </a:spcAft>
              <a:buClrTx/>
              <a:buSzTx/>
              <a:buNone/>
            </a:pPr>
            <a:endParaRPr lang="ro-RO" altLang="ro-RO" dirty="0"/>
          </a:p>
          <a:p>
            <a:pPr marL="0" lvl="0" indent="0" algn="just" defTabSz="914400" eaLnBrk="0" fontAlgn="base" hangingPunct="0">
              <a:spcBef>
                <a:spcPct val="0"/>
              </a:spcBef>
              <a:spcAft>
                <a:spcPct val="0"/>
              </a:spcAft>
              <a:buClrTx/>
              <a:buSzTx/>
              <a:buNone/>
            </a:pPr>
            <a:r>
              <a:rPr lang="ro-RO" altLang="ro-RO" dirty="0" smtClean="0">
                <a:solidFill>
                  <a:schemeClr val="tx1"/>
                </a:solidFill>
                <a:latin typeface="+mj-lt"/>
              </a:rPr>
              <a:t>În </a:t>
            </a:r>
            <a:r>
              <a:rPr lang="ro-RO" altLang="ro-RO" dirty="0">
                <a:solidFill>
                  <a:schemeClr val="tx1"/>
                </a:solidFill>
                <a:latin typeface="+mj-lt"/>
              </a:rPr>
              <a:t>colaborare cu Centrul Mifne </a:t>
            </a:r>
            <a:r>
              <a:rPr lang="ro-RO" altLang="ro-RO" dirty="0" smtClean="0">
                <a:solidFill>
                  <a:schemeClr val="tx1"/>
                </a:solidFill>
                <a:latin typeface="+mj-lt"/>
              </a:rPr>
              <a:t>Israel se a</a:t>
            </a:r>
            <a:r>
              <a:rPr lang="ro-RO" altLang="ro-RO" dirty="0" smtClean="0"/>
              <a:t>creditează </a:t>
            </a:r>
            <a:r>
              <a:rPr lang="ro-RO" altLang="ro-RO" dirty="0"/>
              <a:t>în România </a:t>
            </a:r>
            <a:r>
              <a:rPr lang="ro-RO" altLang="ro-RO" dirty="0" smtClean="0">
                <a:solidFill>
                  <a:schemeClr val="tx1"/>
                </a:solidFill>
                <a:latin typeface="+mj-lt"/>
              </a:rPr>
              <a:t>primul </a:t>
            </a:r>
            <a:r>
              <a:rPr lang="ro-RO" altLang="ro-RO" dirty="0">
                <a:solidFill>
                  <a:schemeClr val="tx1"/>
                </a:solidFill>
                <a:latin typeface="+mj-lt"/>
              </a:rPr>
              <a:t>centru de diagnostic precoce </a:t>
            </a:r>
            <a:r>
              <a:rPr lang="ro-RO" altLang="ro-RO" dirty="0" err="1">
                <a:solidFill>
                  <a:schemeClr val="tx1"/>
                </a:solidFill>
                <a:latin typeface="+mj-lt"/>
              </a:rPr>
              <a:t>şi</a:t>
            </a:r>
            <a:r>
              <a:rPr lang="ro-RO" altLang="ro-RO" dirty="0">
                <a:solidFill>
                  <a:schemeClr val="tx1"/>
                </a:solidFill>
                <a:latin typeface="+mj-lt"/>
              </a:rPr>
              <a:t> </a:t>
            </a:r>
            <a:r>
              <a:rPr lang="ro-RO" altLang="ro-RO" dirty="0" err="1">
                <a:solidFill>
                  <a:schemeClr val="tx1"/>
                </a:solidFill>
                <a:latin typeface="+mj-lt"/>
              </a:rPr>
              <a:t>intervenţie</a:t>
            </a:r>
            <a:r>
              <a:rPr lang="ro-RO" altLang="ro-RO" dirty="0">
                <a:solidFill>
                  <a:schemeClr val="tx1"/>
                </a:solidFill>
                <a:latin typeface="+mj-lt"/>
              </a:rPr>
              <a:t> intensivă timpurie pentru sugarii </a:t>
            </a:r>
            <a:r>
              <a:rPr lang="ro-RO" altLang="ro-RO" dirty="0" err="1">
                <a:solidFill>
                  <a:schemeClr val="tx1"/>
                </a:solidFill>
                <a:latin typeface="+mj-lt"/>
              </a:rPr>
              <a:t>aflaţi</a:t>
            </a:r>
            <a:r>
              <a:rPr lang="ro-RO" altLang="ro-RO" dirty="0">
                <a:solidFill>
                  <a:schemeClr val="tx1"/>
                </a:solidFill>
                <a:latin typeface="+mj-lt"/>
              </a:rPr>
              <a:t> la risc de a dezvolta autism</a:t>
            </a:r>
            <a:r>
              <a:rPr lang="ro-RO" altLang="ro-RO" i="1" dirty="0">
                <a:solidFill>
                  <a:schemeClr val="tx1"/>
                </a:solidFill>
                <a:latin typeface="+mj-lt"/>
              </a:rPr>
              <a:t>, </a:t>
            </a:r>
            <a:r>
              <a:rPr lang="ro-RO" altLang="ro-RO" dirty="0">
                <a:solidFill>
                  <a:schemeClr val="tx1"/>
                </a:solidFill>
                <a:latin typeface="+mj-lt"/>
              </a:rPr>
              <a:t>incluzând familia ca </a:t>
            </a:r>
            <a:r>
              <a:rPr lang="ro-RO" altLang="ro-RO" dirty="0" smtClean="0">
                <a:solidFill>
                  <a:schemeClr val="tx1"/>
                </a:solidFill>
                <a:latin typeface="+mj-lt"/>
              </a:rPr>
              <a:t>întreg</a:t>
            </a:r>
            <a:r>
              <a:rPr lang="ro-RO" altLang="ro-RO" dirty="0" smtClean="0"/>
              <a:t>, numit Centrul Mifne România </a:t>
            </a:r>
          </a:p>
          <a:p>
            <a:pPr marL="0" lvl="0" indent="0" algn="just" defTabSz="914400" eaLnBrk="0" fontAlgn="base" hangingPunct="0">
              <a:spcBef>
                <a:spcPct val="0"/>
              </a:spcBef>
              <a:spcAft>
                <a:spcPct val="0"/>
              </a:spcAft>
              <a:buClrTx/>
              <a:buSzTx/>
              <a:buNone/>
            </a:pPr>
            <a:endParaRPr lang="ro-RO" altLang="ro-RO" dirty="0">
              <a:solidFill>
                <a:schemeClr val="tx1"/>
              </a:solidFill>
              <a:latin typeface="+mj-lt"/>
            </a:endParaRPr>
          </a:p>
          <a:p>
            <a:pPr marL="0" lvl="0" indent="0" algn="just" defTabSz="914400" eaLnBrk="0" fontAlgn="base" hangingPunct="0">
              <a:spcBef>
                <a:spcPct val="0"/>
              </a:spcBef>
              <a:spcAft>
                <a:spcPct val="0"/>
              </a:spcAft>
              <a:buClrTx/>
              <a:buSzTx/>
              <a:buNone/>
            </a:pPr>
            <a:r>
              <a:rPr lang="ro-RO" altLang="ro-RO" dirty="0" smtClean="0"/>
              <a:t>Centrul Mifne România în colaborare cu Centrul </a:t>
            </a:r>
            <a:r>
              <a:rPr lang="ro-RO" altLang="ro-RO" dirty="0"/>
              <a:t>M</a:t>
            </a:r>
            <a:r>
              <a:rPr lang="ro-RO" altLang="ro-RO" dirty="0" smtClean="0"/>
              <a:t>ifne Israel </a:t>
            </a:r>
            <a:r>
              <a:rPr lang="ro-RO" altLang="ro-RO" dirty="0" err="1" smtClean="0"/>
              <a:t>îşi</a:t>
            </a:r>
            <a:r>
              <a:rPr lang="ro-RO" altLang="ro-RO" dirty="0" smtClean="0"/>
              <a:t> propune formarea unui </a:t>
            </a:r>
            <a:r>
              <a:rPr lang="ro-RO" altLang="ro-RO" dirty="0" err="1" smtClean="0"/>
              <a:t>numar</a:t>
            </a:r>
            <a:r>
              <a:rPr lang="ro-RO" altLang="ro-RO" dirty="0" smtClean="0"/>
              <a:t> de 12 medici specialiști de pe teritoriul României în scala ESPASI (</a:t>
            </a:r>
            <a:r>
              <a:rPr lang="ro-RO" b="1" dirty="0" err="1">
                <a:hlinkClick r:id="rId4"/>
              </a:rPr>
              <a:t>Early</a:t>
            </a:r>
            <a:r>
              <a:rPr lang="ro-RO" b="1" dirty="0">
                <a:hlinkClick r:id="rId4"/>
              </a:rPr>
              <a:t> </a:t>
            </a:r>
            <a:r>
              <a:rPr lang="ro-RO" b="1" dirty="0" err="1">
                <a:hlinkClick r:id="rId4"/>
              </a:rPr>
              <a:t>Signs</a:t>
            </a:r>
            <a:r>
              <a:rPr lang="ro-RO" b="1" dirty="0">
                <a:hlinkClick r:id="rId4"/>
              </a:rPr>
              <a:t> of Pre-Autism Scale for </a:t>
            </a:r>
            <a:r>
              <a:rPr lang="ro-RO" b="1" dirty="0" err="1">
                <a:hlinkClick r:id="rId4"/>
              </a:rPr>
              <a:t>Infants</a:t>
            </a:r>
            <a:r>
              <a:rPr lang="ro-RO" b="1" dirty="0"/>
              <a:t>, </a:t>
            </a:r>
            <a:r>
              <a:rPr lang="ro-RO" dirty="0"/>
              <a:t>scala de screening </a:t>
            </a:r>
            <a:r>
              <a:rPr lang="ro-RO" dirty="0" smtClean="0"/>
              <a:t>a autismului în primul an de </a:t>
            </a:r>
            <a:r>
              <a:rPr lang="ro-RO" dirty="0" err="1" smtClean="0"/>
              <a:t>viaţă</a:t>
            </a:r>
            <a:r>
              <a:rPr lang="ro-RO" dirty="0" smtClean="0"/>
              <a:t> al sugarului dezvoltată </a:t>
            </a:r>
            <a:r>
              <a:rPr lang="ro-RO" dirty="0"/>
              <a:t>la </a:t>
            </a:r>
            <a:r>
              <a:rPr lang="ro-RO" b="1" dirty="0">
                <a:hlinkClick r:id="rId5"/>
              </a:rPr>
              <a:t>Centrul Mifne</a:t>
            </a:r>
            <a:r>
              <a:rPr lang="ro-RO" b="1" dirty="0"/>
              <a:t>, </a:t>
            </a:r>
            <a:r>
              <a:rPr lang="ro-RO" dirty="0"/>
              <a:t>în anul </a:t>
            </a:r>
            <a:r>
              <a:rPr lang="ro-RO" dirty="0" smtClean="0"/>
              <a:t>2007</a:t>
            </a:r>
            <a:r>
              <a:rPr lang="ro-RO" altLang="ro-RO" dirty="0" smtClean="0"/>
              <a:t>).</a:t>
            </a:r>
            <a:endParaRPr lang="ro-RO" altLang="ro-RO" dirty="0" smtClean="0">
              <a:solidFill>
                <a:schemeClr val="tx1"/>
              </a:solidFill>
              <a:latin typeface="+mj-lt"/>
            </a:endParaRPr>
          </a:p>
          <a:p>
            <a:pPr marL="0" lvl="0" indent="0" algn="just" defTabSz="914400" eaLnBrk="0" fontAlgn="base" hangingPunct="0">
              <a:spcBef>
                <a:spcPct val="0"/>
              </a:spcBef>
              <a:spcAft>
                <a:spcPct val="0"/>
              </a:spcAft>
              <a:buClrTx/>
              <a:buSzTx/>
              <a:buNone/>
            </a:pPr>
            <a:endParaRPr lang="ro-RO" sz="2400" b="1" dirty="0" smtClean="0">
              <a:solidFill>
                <a:schemeClr val="tx1"/>
              </a:solidFill>
              <a:latin typeface="+mj-lt"/>
            </a:endParaRPr>
          </a:p>
          <a:p>
            <a:pPr algn="just"/>
            <a:endParaRPr lang="ro-RO" dirty="0" smtClean="0">
              <a:solidFill>
                <a:schemeClr val="tx1"/>
              </a:solidFill>
              <a:latin typeface="+mj-lt"/>
            </a:endParaRPr>
          </a:p>
        </p:txBody>
      </p:sp>
    </p:spTree>
    <p:extLst>
      <p:ext uri="{BB962C8B-B14F-4D97-AF65-F5344CB8AC3E}">
        <p14:creationId xmlns:p14="http://schemas.microsoft.com/office/powerpoint/2010/main" val="712998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06" y="1034026"/>
            <a:ext cx="10288988" cy="1450757"/>
          </a:xfrm>
        </p:spPr>
        <p:txBody>
          <a:bodyPr>
            <a:normAutofit/>
          </a:bodyPr>
          <a:lstStyle/>
          <a:p>
            <a:r>
              <a:rPr lang="ro-RO" sz="3200" dirty="0" smtClean="0">
                <a:solidFill>
                  <a:schemeClr val="tx1"/>
                </a:solidFill>
                <a:latin typeface="+mn-lt"/>
              </a:rPr>
              <a:t>Ce </a:t>
            </a:r>
            <a:r>
              <a:rPr lang="ro-RO" sz="2800" dirty="0" smtClean="0">
                <a:solidFill>
                  <a:schemeClr val="tx1"/>
                </a:solidFill>
                <a:latin typeface="+mn-lt"/>
              </a:rPr>
              <a:t>propune</a:t>
            </a:r>
            <a:r>
              <a:rPr lang="ro-RO" sz="3200" dirty="0" smtClean="0">
                <a:solidFill>
                  <a:schemeClr val="tx1"/>
                </a:solidFill>
                <a:latin typeface="+mn-lt"/>
              </a:rPr>
              <a:t> proiectul MIFNE ROMÂNIA cadrelor medicale? </a:t>
            </a:r>
            <a:endParaRPr lang="ro-RO" sz="3200" dirty="0">
              <a:solidFill>
                <a:schemeClr val="tx1"/>
              </a:solidFill>
              <a:latin typeface="+mn-lt"/>
            </a:endParaRPr>
          </a:p>
        </p:txBody>
      </p:sp>
      <p:sp>
        <p:nvSpPr>
          <p:cNvPr id="3" name="Content Placeholder 2"/>
          <p:cNvSpPr>
            <a:spLocks noGrp="1"/>
          </p:cNvSpPr>
          <p:nvPr>
            <p:ph idx="1"/>
          </p:nvPr>
        </p:nvSpPr>
        <p:spPr>
          <a:xfrm>
            <a:off x="951506" y="2391355"/>
            <a:ext cx="9872871" cy="4038600"/>
          </a:xfrm>
        </p:spPr>
        <p:txBody>
          <a:bodyPr>
            <a:normAutofit fontScale="85000" lnSpcReduction="10000"/>
          </a:bodyPr>
          <a:lstStyle/>
          <a:p>
            <a:r>
              <a:rPr lang="ro-RO" dirty="0" smtClean="0">
                <a:solidFill>
                  <a:schemeClr val="tx1"/>
                </a:solidFill>
              </a:rPr>
              <a:t>1. Conștientizarea existenței semnelor precoce ale autismului în primul an de viață</a:t>
            </a:r>
          </a:p>
          <a:p>
            <a:pPr marL="0" indent="0">
              <a:buNone/>
            </a:pPr>
            <a:endParaRPr lang="ro-RO" dirty="0" smtClean="0">
              <a:solidFill>
                <a:schemeClr val="tx1"/>
              </a:solidFill>
            </a:endParaRPr>
          </a:p>
          <a:p>
            <a:r>
              <a:rPr lang="ro-RO" dirty="0" smtClean="0">
                <a:solidFill>
                  <a:schemeClr val="tx1"/>
                </a:solidFill>
              </a:rPr>
              <a:t>2. Oferirea de materiale informative despre detecția timpurie care reduce prevalența autismului în lume.</a:t>
            </a:r>
          </a:p>
          <a:p>
            <a:pPr marL="0" indent="0">
              <a:buNone/>
            </a:pPr>
            <a:endParaRPr lang="ro-RO" dirty="0" smtClean="0">
              <a:solidFill>
                <a:schemeClr val="tx1"/>
              </a:solidFill>
            </a:endParaRPr>
          </a:p>
          <a:p>
            <a:r>
              <a:rPr lang="ro-RO" dirty="0" smtClean="0">
                <a:solidFill>
                  <a:schemeClr val="tx1"/>
                </a:solidFill>
              </a:rPr>
              <a:t>3. Training ESPASSI (2022)</a:t>
            </a:r>
          </a:p>
          <a:p>
            <a:pPr marL="0" indent="0">
              <a:buNone/>
            </a:pPr>
            <a:endParaRPr lang="ro-RO" dirty="0" smtClean="0">
              <a:solidFill>
                <a:schemeClr val="tx1"/>
              </a:solidFill>
            </a:endParaRPr>
          </a:p>
          <a:p>
            <a:r>
              <a:rPr lang="ro-RO" dirty="0" smtClean="0">
                <a:solidFill>
                  <a:schemeClr val="tx1"/>
                </a:solidFill>
              </a:rPr>
              <a:t>4. </a:t>
            </a:r>
            <a:r>
              <a:rPr lang="ro-RO" dirty="0">
                <a:solidFill>
                  <a:schemeClr val="tx1"/>
                </a:solidFill>
              </a:rPr>
              <a:t>C</a:t>
            </a:r>
            <a:r>
              <a:rPr lang="ro-RO" dirty="0" smtClean="0">
                <a:solidFill>
                  <a:schemeClr val="tx1"/>
                </a:solidFill>
              </a:rPr>
              <a:t>olaborare cu specialiștii centrului Mifne România pentru evaluare complexa. </a:t>
            </a:r>
          </a:p>
          <a:p>
            <a:pPr marL="0" indent="0">
              <a:buNone/>
            </a:pPr>
            <a:endParaRPr lang="ro-RO" dirty="0" smtClean="0">
              <a:solidFill>
                <a:schemeClr val="tx1"/>
              </a:solidFill>
            </a:endParaRPr>
          </a:p>
          <a:p>
            <a:r>
              <a:rPr lang="ro-RO" dirty="0" smtClean="0">
                <a:solidFill>
                  <a:schemeClr val="tx1"/>
                </a:solidFill>
              </a:rPr>
              <a:t>5. </a:t>
            </a:r>
            <a:r>
              <a:rPr lang="ro-RO" dirty="0" err="1" smtClean="0">
                <a:solidFill>
                  <a:schemeClr val="tx1"/>
                </a:solidFill>
              </a:rPr>
              <a:t>Participărea</a:t>
            </a:r>
            <a:r>
              <a:rPr lang="ro-RO" dirty="0" smtClean="0">
                <a:solidFill>
                  <a:schemeClr val="tx1"/>
                </a:solidFill>
              </a:rPr>
              <a:t> periodica la conferințe științifice cu informare despre cele mai recente studii pe tema diagnosticului și intervențiilor timpurii în autism. </a:t>
            </a:r>
            <a:endParaRPr lang="ro-RO" dirty="0">
              <a:solidFill>
                <a:schemeClr val="tx1"/>
              </a:solidFill>
            </a:endParaRPr>
          </a:p>
        </p:txBody>
      </p:sp>
    </p:spTree>
    <p:extLst>
      <p:ext uri="{BB962C8B-B14F-4D97-AF65-F5344CB8AC3E}">
        <p14:creationId xmlns:p14="http://schemas.microsoft.com/office/powerpoint/2010/main" val="4091502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294" y="3050650"/>
            <a:ext cx="3751543" cy="1320800"/>
          </a:xfrm>
        </p:spPr>
        <p:txBody>
          <a:bodyPr/>
          <a:lstStyle/>
          <a:p>
            <a:pPr algn="ctr"/>
            <a:r>
              <a:rPr lang="ro-RO" b="1" dirty="0" smtClean="0">
                <a:solidFill>
                  <a:schemeClr val="tx1"/>
                </a:solidFill>
              </a:rPr>
              <a:t>VĂ MULŢUMIM!</a:t>
            </a:r>
            <a:endParaRPr lang="ro-RO" b="1" dirty="0">
              <a:solidFill>
                <a:schemeClr val="tx1"/>
              </a:solidFill>
            </a:endParaRPr>
          </a:p>
        </p:txBody>
      </p:sp>
    </p:spTree>
    <p:extLst>
      <p:ext uri="{BB962C8B-B14F-4D97-AF65-F5344CB8AC3E}">
        <p14:creationId xmlns:p14="http://schemas.microsoft.com/office/powerpoint/2010/main" val="2979799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6" y="394915"/>
            <a:ext cx="8428383" cy="1274858"/>
          </a:xfrm>
        </p:spPr>
        <p:txBody>
          <a:bodyPr/>
          <a:lstStyle/>
          <a:p>
            <a:r>
              <a:rPr lang="ro-RO" sz="3200" dirty="0" smtClean="0">
                <a:solidFill>
                  <a:schemeClr val="tx1"/>
                </a:solidFill>
              </a:rPr>
              <a:t>Misiunea </a:t>
            </a:r>
            <a:r>
              <a:rPr lang="ro-RO" sz="3200" dirty="0" err="1" smtClean="0">
                <a:solidFill>
                  <a:schemeClr val="tx1"/>
                </a:solidFill>
              </a:rPr>
              <a:t>Asociaţiei</a:t>
            </a:r>
            <a:r>
              <a:rPr lang="ro-RO" sz="3200" dirty="0" smtClean="0">
                <a:solidFill>
                  <a:schemeClr val="tx1"/>
                </a:solidFill>
              </a:rPr>
              <a:t> Punct de Cotitură în</a:t>
            </a:r>
            <a:br>
              <a:rPr lang="ro-RO" sz="3200" dirty="0" smtClean="0">
                <a:solidFill>
                  <a:schemeClr val="tx1"/>
                </a:solidFill>
              </a:rPr>
            </a:br>
            <a:r>
              <a:rPr lang="ro-RO" sz="3200" dirty="0" smtClean="0">
                <a:solidFill>
                  <a:schemeClr val="tx1"/>
                </a:solidFill>
              </a:rPr>
              <a:t>Autism Timpuriu</a:t>
            </a:r>
            <a:endParaRPr lang="ro-RO" sz="3200" dirty="0">
              <a:solidFill>
                <a:schemeClr val="tx1"/>
              </a:solidFill>
            </a:endParaRPr>
          </a:p>
        </p:txBody>
      </p:sp>
      <p:sp>
        <p:nvSpPr>
          <p:cNvPr id="3" name="Content Placeholder 2"/>
          <p:cNvSpPr>
            <a:spLocks noGrp="1"/>
          </p:cNvSpPr>
          <p:nvPr>
            <p:ph idx="1"/>
          </p:nvPr>
        </p:nvSpPr>
        <p:spPr>
          <a:xfrm>
            <a:off x="573965" y="1669773"/>
            <a:ext cx="11146257" cy="4834394"/>
          </a:xfrm>
        </p:spPr>
        <p:txBody>
          <a:bodyPr>
            <a:normAutofit/>
          </a:bodyPr>
          <a:lstStyle/>
          <a:p>
            <a:pPr marL="0" indent="0">
              <a:buNone/>
            </a:pPr>
            <a:endParaRPr lang="ro-RO" dirty="0">
              <a:solidFill>
                <a:schemeClr val="tx1"/>
              </a:solidFill>
            </a:endParaRPr>
          </a:p>
          <a:p>
            <a:pPr marL="0" indent="0" algn="just">
              <a:buNone/>
            </a:pPr>
            <a:r>
              <a:rPr lang="ro-RO" dirty="0" err="1" smtClean="0">
                <a:solidFill>
                  <a:schemeClr val="tx1"/>
                </a:solidFill>
              </a:rPr>
              <a:t>Asociaţia</a:t>
            </a:r>
            <a:r>
              <a:rPr lang="ro-RO" dirty="0" smtClean="0">
                <a:solidFill>
                  <a:schemeClr val="tx1"/>
                </a:solidFill>
              </a:rPr>
              <a:t> </a:t>
            </a:r>
            <a:r>
              <a:rPr lang="ro-RO" dirty="0">
                <a:solidFill>
                  <a:schemeClr val="tx1"/>
                </a:solidFill>
              </a:rPr>
              <a:t>Punct de Cotitură în Autism </a:t>
            </a:r>
            <a:r>
              <a:rPr lang="ro-RO" dirty="0" smtClean="0">
                <a:solidFill>
                  <a:schemeClr val="tx1"/>
                </a:solidFill>
              </a:rPr>
              <a:t>Timpuriu (APCAT) este o </a:t>
            </a:r>
            <a:r>
              <a:rPr lang="ro-RO" dirty="0" err="1" smtClean="0">
                <a:solidFill>
                  <a:schemeClr val="tx1"/>
                </a:solidFill>
              </a:rPr>
              <a:t>organizaţie</a:t>
            </a:r>
            <a:r>
              <a:rPr lang="ro-RO" dirty="0" smtClean="0">
                <a:solidFill>
                  <a:schemeClr val="tx1"/>
                </a:solidFill>
              </a:rPr>
              <a:t> </a:t>
            </a:r>
            <a:r>
              <a:rPr lang="ro-RO" dirty="0">
                <a:solidFill>
                  <a:schemeClr val="tx1"/>
                </a:solidFill>
              </a:rPr>
              <a:t>non-profit </a:t>
            </a:r>
            <a:r>
              <a:rPr lang="ro-RO" dirty="0" err="1">
                <a:solidFill>
                  <a:schemeClr val="tx1"/>
                </a:solidFill>
              </a:rPr>
              <a:t>înfiinţată</a:t>
            </a:r>
            <a:r>
              <a:rPr lang="ro-RO" dirty="0">
                <a:solidFill>
                  <a:schemeClr val="tx1"/>
                </a:solidFill>
              </a:rPr>
              <a:t> la începutul anului 2021, în </a:t>
            </a:r>
            <a:r>
              <a:rPr lang="ro-RO" dirty="0" err="1">
                <a:solidFill>
                  <a:schemeClr val="tx1"/>
                </a:solidFill>
              </a:rPr>
              <a:t>oraşul</a:t>
            </a:r>
            <a:r>
              <a:rPr lang="ro-RO" dirty="0">
                <a:solidFill>
                  <a:schemeClr val="tx1"/>
                </a:solidFill>
              </a:rPr>
              <a:t> Piatra </a:t>
            </a:r>
            <a:r>
              <a:rPr lang="ro-RO" dirty="0" err="1">
                <a:solidFill>
                  <a:schemeClr val="tx1"/>
                </a:solidFill>
              </a:rPr>
              <a:t>Neamţ</a:t>
            </a:r>
            <a:r>
              <a:rPr lang="ro-RO" dirty="0">
                <a:solidFill>
                  <a:schemeClr val="tx1"/>
                </a:solidFill>
              </a:rPr>
              <a:t>, având misiunea de </a:t>
            </a:r>
            <a:r>
              <a:rPr lang="ro-RO" b="1" dirty="0">
                <a:solidFill>
                  <a:schemeClr val="tx1"/>
                </a:solidFill>
              </a:rPr>
              <a:t>a </a:t>
            </a:r>
            <a:r>
              <a:rPr lang="ro-RO" b="1" dirty="0" err="1">
                <a:solidFill>
                  <a:schemeClr val="tx1"/>
                </a:solidFill>
              </a:rPr>
              <a:t>îmbunătăţi</a:t>
            </a:r>
            <a:r>
              <a:rPr lang="ro-RO" b="1" dirty="0">
                <a:solidFill>
                  <a:schemeClr val="tx1"/>
                </a:solidFill>
              </a:rPr>
              <a:t> calitatea </a:t>
            </a:r>
            <a:r>
              <a:rPr lang="ro-RO" b="1" dirty="0" err="1">
                <a:solidFill>
                  <a:schemeClr val="tx1"/>
                </a:solidFill>
              </a:rPr>
              <a:t>vieţii</a:t>
            </a:r>
            <a:r>
              <a:rPr lang="ro-RO" b="1" dirty="0">
                <a:solidFill>
                  <a:schemeClr val="tx1"/>
                </a:solidFill>
              </a:rPr>
              <a:t> familiilor care au copii cu autism</a:t>
            </a:r>
            <a:r>
              <a:rPr lang="ro-RO" dirty="0">
                <a:solidFill>
                  <a:schemeClr val="tx1"/>
                </a:solidFill>
              </a:rPr>
              <a:t>. </a:t>
            </a:r>
            <a:endParaRPr lang="ro-RO" dirty="0" smtClean="0">
              <a:solidFill>
                <a:schemeClr val="tx1"/>
              </a:solidFill>
            </a:endParaRPr>
          </a:p>
          <a:p>
            <a:pPr marL="0" indent="0" algn="just">
              <a:buNone/>
            </a:pPr>
            <a:endParaRPr lang="ro-RO" dirty="0" smtClean="0">
              <a:solidFill>
                <a:schemeClr val="tx1"/>
              </a:solidFill>
            </a:endParaRPr>
          </a:p>
          <a:p>
            <a:pPr algn="just">
              <a:buFont typeface="Wingdings" panose="05000000000000000000" pitchFamily="2" charset="2"/>
              <a:buChar char="q"/>
            </a:pPr>
            <a:r>
              <a:rPr lang="ro-RO" dirty="0" smtClean="0"/>
              <a:t>In colaborare cu Centrul Mifne Israel aduce metoda Mifne în România care promovează recunoașterea semnelor precoce ale autismului în primul an de </a:t>
            </a:r>
            <a:r>
              <a:rPr lang="ro-RO" dirty="0" err="1" smtClean="0"/>
              <a:t>viaţă</a:t>
            </a:r>
            <a:r>
              <a:rPr lang="ro-RO" dirty="0" smtClean="0"/>
              <a:t> al </a:t>
            </a:r>
            <a:r>
              <a:rPr lang="ro-RO" dirty="0" err="1" smtClean="0"/>
              <a:t>bebeluşului</a:t>
            </a:r>
            <a:r>
              <a:rPr lang="ro-RO" dirty="0" smtClean="0"/>
              <a:t>, oferind un program de tratament intensiv complex pentru </a:t>
            </a:r>
            <a:r>
              <a:rPr lang="ro-RO" dirty="0" err="1" smtClean="0"/>
              <a:t>bebeluş</a:t>
            </a:r>
            <a:r>
              <a:rPr lang="ro-RO" dirty="0" smtClean="0"/>
              <a:t> </a:t>
            </a:r>
            <a:r>
              <a:rPr lang="ro-RO" dirty="0" err="1" smtClean="0"/>
              <a:t>şi</a:t>
            </a:r>
            <a:r>
              <a:rPr lang="ro-RO" dirty="0" smtClean="0"/>
              <a:t> întreaga familie. </a:t>
            </a:r>
            <a:endParaRPr lang="ro-RO" dirty="0" smtClean="0">
              <a:solidFill>
                <a:schemeClr val="tx1"/>
              </a:solidFill>
            </a:endParaRPr>
          </a:p>
          <a:p>
            <a:pPr marL="0" indent="0">
              <a:buNone/>
            </a:pPr>
            <a:endParaRPr lang="ro-RO" dirty="0">
              <a:solidFill>
                <a:schemeClr val="tx1"/>
              </a:solidFill>
            </a:endParaRPr>
          </a:p>
        </p:txBody>
      </p:sp>
    </p:spTree>
    <p:extLst>
      <p:ext uri="{BB962C8B-B14F-4D97-AF65-F5344CB8AC3E}">
        <p14:creationId xmlns:p14="http://schemas.microsoft.com/office/powerpoint/2010/main" val="1509129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45" y="418769"/>
            <a:ext cx="9875520" cy="1356360"/>
          </a:xfrm>
        </p:spPr>
        <p:txBody>
          <a:bodyPr/>
          <a:lstStyle/>
          <a:p>
            <a:r>
              <a:rPr lang="ro-RO" sz="3600" dirty="0" smtClean="0">
                <a:solidFill>
                  <a:schemeClr val="tx1"/>
                </a:solidFill>
              </a:rPr>
              <a:t>Problema identificată în </a:t>
            </a:r>
            <a:r>
              <a:rPr lang="ro-RO" sz="3600" dirty="0" smtClean="0">
                <a:solidFill>
                  <a:schemeClr val="tx1"/>
                </a:solidFill>
              </a:rPr>
              <a:t>lume </a:t>
            </a:r>
            <a:r>
              <a:rPr lang="ro-RO" sz="2000" dirty="0" smtClean="0">
                <a:solidFill>
                  <a:schemeClr val="tx1"/>
                </a:solidFill>
              </a:rPr>
              <a:t>(Centrul Mifne Israel )</a:t>
            </a:r>
            <a:endParaRPr lang="ro-RO" sz="2000" dirty="0">
              <a:solidFill>
                <a:schemeClr val="tx1"/>
              </a:solidFill>
            </a:endParaRPr>
          </a:p>
        </p:txBody>
      </p:sp>
      <p:sp>
        <p:nvSpPr>
          <p:cNvPr id="3" name="Content Placeholder 2"/>
          <p:cNvSpPr>
            <a:spLocks noGrp="1"/>
          </p:cNvSpPr>
          <p:nvPr>
            <p:ph idx="1"/>
          </p:nvPr>
        </p:nvSpPr>
        <p:spPr>
          <a:xfrm>
            <a:off x="361786" y="1912952"/>
            <a:ext cx="11318680" cy="4066429"/>
          </a:xfrm>
        </p:spPr>
        <p:txBody>
          <a:bodyPr>
            <a:normAutofit lnSpcReduction="10000"/>
          </a:bodyPr>
          <a:lstStyle/>
          <a:p>
            <a:pPr algn="just"/>
            <a:r>
              <a:rPr lang="ro-RO" dirty="0">
                <a:solidFill>
                  <a:schemeClr val="tx1"/>
                </a:solidFill>
              </a:rPr>
              <a:t>Timp de decenii părinții copiilor cu autism din întreaga lume au declarat că nu au observat semnele </a:t>
            </a:r>
            <a:r>
              <a:rPr lang="ro-RO" dirty="0" smtClean="0">
                <a:solidFill>
                  <a:schemeClr val="tx1"/>
                </a:solidFill>
              </a:rPr>
              <a:t>timpurii ale </a:t>
            </a:r>
            <a:r>
              <a:rPr lang="ro-RO" dirty="0">
                <a:solidFill>
                  <a:schemeClr val="tx1"/>
                </a:solidFill>
              </a:rPr>
              <a:t>autismului în primul an de viață al bebelușului lor. </a:t>
            </a:r>
            <a:endParaRPr lang="ro-RO" dirty="0" smtClean="0">
              <a:solidFill>
                <a:schemeClr val="tx1"/>
              </a:solidFill>
            </a:endParaRPr>
          </a:p>
          <a:p>
            <a:pPr algn="just"/>
            <a:endParaRPr lang="ro-RO" dirty="0" smtClean="0">
              <a:solidFill>
                <a:schemeClr val="tx1"/>
              </a:solidFill>
            </a:endParaRPr>
          </a:p>
          <a:p>
            <a:pPr marL="0" indent="0" algn="just">
              <a:buNone/>
            </a:pPr>
            <a:r>
              <a:rPr lang="ro-RO" dirty="0"/>
              <a:t>„Copilul nostru s-a dezvoltat normal până la vârsta de un an și apoi a avut loc o regresie.”</a:t>
            </a:r>
          </a:p>
          <a:p>
            <a:pPr marL="0" indent="0" algn="just">
              <a:buNone/>
            </a:pPr>
            <a:endParaRPr lang="ro-RO" dirty="0"/>
          </a:p>
          <a:p>
            <a:pPr marL="0" indent="0" algn="just">
              <a:buNone/>
            </a:pPr>
            <a:r>
              <a:rPr lang="ro-RO" dirty="0"/>
              <a:t>„Am simțit de la început că ceva nu este în regulă cu copilul meu, dar toată lumea mi-a spus că sunt doar o mamă isterică.”</a:t>
            </a:r>
          </a:p>
          <a:p>
            <a:pPr marL="45720" indent="0" algn="just">
              <a:buNone/>
            </a:pPr>
            <a:endParaRPr lang="ro-RO" dirty="0" smtClean="0">
              <a:solidFill>
                <a:schemeClr val="tx1"/>
              </a:solidFill>
            </a:endParaRPr>
          </a:p>
          <a:p>
            <a:pPr algn="just"/>
            <a:r>
              <a:rPr lang="ro-RO" dirty="0" err="1" smtClean="0"/>
              <a:t>Părinţii</a:t>
            </a:r>
            <a:r>
              <a:rPr lang="ro-RO" dirty="0"/>
              <a:t> </a:t>
            </a:r>
            <a:r>
              <a:rPr lang="ro-RO" dirty="0" smtClean="0"/>
              <a:t>au </a:t>
            </a:r>
            <a:r>
              <a:rPr lang="ro-RO" dirty="0" smtClean="0">
                <a:solidFill>
                  <a:schemeClr val="tx1"/>
                </a:solidFill>
              </a:rPr>
              <a:t>observat </a:t>
            </a:r>
            <a:r>
              <a:rPr lang="ro-RO" dirty="0">
                <a:solidFill>
                  <a:schemeClr val="tx1"/>
                </a:solidFill>
              </a:rPr>
              <a:t>simptomatologia autistă în jurul vârstei de </a:t>
            </a:r>
            <a:r>
              <a:rPr lang="ro-RO" b="1" dirty="0">
                <a:solidFill>
                  <a:schemeClr val="tx1"/>
                </a:solidFill>
              </a:rPr>
              <a:t>trei</a:t>
            </a:r>
            <a:r>
              <a:rPr lang="ro-RO" dirty="0">
                <a:solidFill>
                  <a:schemeClr val="tx1"/>
                </a:solidFill>
              </a:rPr>
              <a:t> ani, când intervențiile terapeutice specifice pot </a:t>
            </a:r>
            <a:r>
              <a:rPr lang="ro-RO" sz="2000" b="1" dirty="0">
                <a:solidFill>
                  <a:schemeClr val="tx1"/>
                </a:solidFill>
              </a:rPr>
              <a:t>doar </a:t>
            </a:r>
            <a:r>
              <a:rPr lang="ro-RO" dirty="0">
                <a:solidFill>
                  <a:schemeClr val="tx1"/>
                </a:solidFill>
              </a:rPr>
              <a:t>ameliora tabloul simptomatologic, autismul producând efecte ireversibile pe termen lung</a:t>
            </a:r>
            <a:r>
              <a:rPr lang="ro-RO" dirty="0" smtClean="0">
                <a:solidFill>
                  <a:schemeClr val="tx1"/>
                </a:solidFill>
              </a:rPr>
              <a:t>.</a:t>
            </a:r>
          </a:p>
          <a:p>
            <a:pPr algn="just"/>
            <a:endParaRPr lang="ro-RO" dirty="0" smtClean="0">
              <a:solidFill>
                <a:schemeClr val="tx1"/>
              </a:solidFill>
            </a:endParaRPr>
          </a:p>
          <a:p>
            <a:pPr algn="just"/>
            <a:endParaRPr lang="ro-RO" dirty="0" smtClean="0">
              <a:solidFill>
                <a:schemeClr val="tx1"/>
              </a:solidFill>
            </a:endParaRPr>
          </a:p>
          <a:p>
            <a:endParaRPr lang="ro-RO" dirty="0">
              <a:solidFill>
                <a:schemeClr val="tx1"/>
              </a:solidFill>
            </a:endParaRPr>
          </a:p>
        </p:txBody>
      </p:sp>
    </p:spTree>
    <p:extLst>
      <p:ext uri="{BB962C8B-B14F-4D97-AF65-F5344CB8AC3E}">
        <p14:creationId xmlns:p14="http://schemas.microsoft.com/office/powerpoint/2010/main" val="3361181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58" y="913894"/>
            <a:ext cx="9848077" cy="1400530"/>
          </a:xfrm>
        </p:spPr>
        <p:txBody>
          <a:bodyPr/>
          <a:lstStyle/>
          <a:p>
            <a:r>
              <a:rPr lang="ro-RO" b="1" dirty="0" smtClean="0">
                <a:solidFill>
                  <a:schemeClr val="tx1"/>
                </a:solidFill>
              </a:rPr>
              <a:t>TIMPUL ESTE ESENŢIAL</a:t>
            </a:r>
            <a:br>
              <a:rPr lang="ro-RO" b="1" dirty="0" smtClean="0">
                <a:solidFill>
                  <a:schemeClr val="tx1"/>
                </a:solidFill>
              </a:rPr>
            </a:br>
            <a:r>
              <a:rPr lang="ro-RO" b="1" dirty="0" smtClean="0">
                <a:solidFill>
                  <a:schemeClr val="tx1"/>
                </a:solidFill>
              </a:rPr>
              <a:t/>
            </a:r>
            <a:br>
              <a:rPr lang="ro-RO" b="1" dirty="0" smtClean="0">
                <a:solidFill>
                  <a:schemeClr val="tx1"/>
                </a:solidFill>
              </a:rPr>
            </a:br>
            <a:r>
              <a:rPr lang="ro-RO" sz="2800" b="1" dirty="0" smtClean="0">
                <a:solidFill>
                  <a:schemeClr val="tx1"/>
                </a:solidFill>
              </a:rPr>
              <a:t>Detectarea precoce poate salva destine!</a:t>
            </a:r>
            <a:endParaRPr lang="ro-RO" sz="2800" b="1" dirty="0">
              <a:solidFill>
                <a:schemeClr val="tx1"/>
              </a:solidFill>
            </a:endParaRPr>
          </a:p>
        </p:txBody>
      </p:sp>
      <p:sp>
        <p:nvSpPr>
          <p:cNvPr id="3" name="Content Placeholder 2"/>
          <p:cNvSpPr>
            <a:spLocks noGrp="1"/>
          </p:cNvSpPr>
          <p:nvPr>
            <p:ph idx="1"/>
          </p:nvPr>
        </p:nvSpPr>
        <p:spPr>
          <a:xfrm>
            <a:off x="659958" y="2951416"/>
            <a:ext cx="10551381" cy="3210846"/>
          </a:xfrm>
        </p:spPr>
        <p:txBody>
          <a:bodyPr/>
          <a:lstStyle/>
          <a:p>
            <a:pPr marL="0" indent="0" algn="just">
              <a:buNone/>
            </a:pPr>
            <a:endParaRPr lang="ro-RO" dirty="0" smtClean="0"/>
          </a:p>
          <a:p>
            <a:pPr marL="0" indent="0" algn="just">
              <a:buNone/>
            </a:pPr>
            <a:r>
              <a:rPr lang="ro-RO" dirty="0" smtClean="0"/>
              <a:t>Identificarea </a:t>
            </a:r>
            <a:r>
              <a:rPr lang="ro-RO" dirty="0"/>
              <a:t>semnelor precoce ale autismului în primul an de viată al bebelușului oferă TIMP familiei să intervină până în vârsta de doi ani, când creierul </a:t>
            </a:r>
            <a:r>
              <a:rPr lang="ro-RO" dirty="0" err="1"/>
              <a:t>bebeluşului</a:t>
            </a:r>
            <a:r>
              <a:rPr lang="ro-RO" dirty="0"/>
              <a:t> se află la apogeul plasticității, creșterea și conexiunile dintre celulele nervoase putând fi influențate. Acest lucru contribuie la reducerea semnificativă a gravității simptomelor în </a:t>
            </a:r>
            <a:r>
              <a:rPr lang="ro-RO" dirty="0" smtClean="0"/>
              <a:t>autism (Dr. </a:t>
            </a:r>
            <a:r>
              <a:rPr lang="ro-RO" dirty="0" err="1" smtClean="0"/>
              <a:t>Hanna</a:t>
            </a:r>
            <a:r>
              <a:rPr lang="ro-RO" dirty="0" smtClean="0"/>
              <a:t> Alonim).  </a:t>
            </a:r>
          </a:p>
          <a:p>
            <a:pPr marL="0" indent="0" algn="just">
              <a:buNone/>
            </a:pPr>
            <a:endParaRPr lang="ro-RO" dirty="0"/>
          </a:p>
          <a:p>
            <a:pPr marL="0" indent="0" algn="just">
              <a:buNone/>
            </a:pPr>
            <a:r>
              <a:rPr lang="ro-RO" dirty="0" err="1" smtClean="0"/>
              <a:t>Disgnosticul</a:t>
            </a:r>
            <a:r>
              <a:rPr lang="ro-RO" dirty="0" smtClean="0"/>
              <a:t> precoce reducerea </a:t>
            </a:r>
            <a:r>
              <a:rPr lang="ro-RO" dirty="0" err="1" smtClean="0"/>
              <a:t>prevalenţa</a:t>
            </a:r>
            <a:r>
              <a:rPr lang="ro-RO" dirty="0" smtClean="0"/>
              <a:t> </a:t>
            </a:r>
            <a:r>
              <a:rPr lang="ro-RO" dirty="0"/>
              <a:t>autismului în </a:t>
            </a:r>
            <a:r>
              <a:rPr lang="ro-RO" dirty="0" smtClean="0"/>
              <a:t>lume!</a:t>
            </a:r>
            <a:endParaRPr lang="ro-RO" dirty="0"/>
          </a:p>
          <a:p>
            <a:endParaRPr lang="ro-RO" dirty="0"/>
          </a:p>
        </p:txBody>
      </p:sp>
    </p:spTree>
    <p:extLst>
      <p:ext uri="{BB962C8B-B14F-4D97-AF65-F5344CB8AC3E}">
        <p14:creationId xmlns:p14="http://schemas.microsoft.com/office/powerpoint/2010/main" val="2099647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solidFill>
                  <a:schemeClr val="tx1"/>
                </a:solidFill>
              </a:rPr>
              <a:t>Mifne Israel </a:t>
            </a:r>
            <a:endParaRPr lang="ro-RO" dirty="0">
              <a:solidFill>
                <a:schemeClr val="tx1"/>
              </a:solidFill>
            </a:endParaRPr>
          </a:p>
        </p:txBody>
      </p:sp>
      <p:sp>
        <p:nvSpPr>
          <p:cNvPr id="3" name="Content Placeholder 2"/>
          <p:cNvSpPr>
            <a:spLocks noGrp="1"/>
          </p:cNvSpPr>
          <p:nvPr>
            <p:ph idx="1"/>
          </p:nvPr>
        </p:nvSpPr>
        <p:spPr>
          <a:xfrm>
            <a:off x="677333" y="1683511"/>
            <a:ext cx="10247759" cy="4399237"/>
          </a:xfrm>
        </p:spPr>
        <p:txBody>
          <a:bodyPr>
            <a:normAutofit fontScale="85000" lnSpcReduction="10000"/>
          </a:bodyPr>
          <a:lstStyle/>
          <a:p>
            <a:pPr algn="just"/>
            <a:r>
              <a:rPr lang="ro-RO" dirty="0" smtClean="0">
                <a:solidFill>
                  <a:schemeClr val="tx1"/>
                </a:solidFill>
              </a:rPr>
              <a:t>Centrul non-profit (Nr. 58-012-646-4) Mifne (</a:t>
            </a:r>
            <a:r>
              <a:rPr lang="ro-RO" i="1" dirty="0" smtClean="0">
                <a:solidFill>
                  <a:schemeClr val="tx1"/>
                </a:solidFill>
              </a:rPr>
              <a:t>Punct de cotitură</a:t>
            </a:r>
            <a:r>
              <a:rPr lang="ro-RO" dirty="0" smtClean="0">
                <a:solidFill>
                  <a:schemeClr val="tx1"/>
                </a:solidFill>
              </a:rPr>
              <a:t>, în limba ebraică) a fost înființat în Israel în 1987 de </a:t>
            </a:r>
            <a:r>
              <a:rPr lang="ro-RO" b="1" dirty="0" smtClean="0">
                <a:solidFill>
                  <a:schemeClr val="tx1"/>
                </a:solidFill>
              </a:rPr>
              <a:t>Dr. </a:t>
            </a:r>
            <a:r>
              <a:rPr lang="ro-RO" b="1" dirty="0" err="1" smtClean="0">
                <a:solidFill>
                  <a:schemeClr val="tx1"/>
                </a:solidFill>
              </a:rPr>
              <a:t>Hanna</a:t>
            </a:r>
            <a:r>
              <a:rPr lang="ro-RO" b="1" dirty="0" smtClean="0">
                <a:solidFill>
                  <a:schemeClr val="tx1"/>
                </a:solidFill>
              </a:rPr>
              <a:t> Alonim</a:t>
            </a:r>
            <a:r>
              <a:rPr lang="ro-RO" dirty="0" smtClean="0">
                <a:solidFill>
                  <a:schemeClr val="tx1"/>
                </a:solidFill>
              </a:rPr>
              <a:t>.</a:t>
            </a:r>
          </a:p>
          <a:p>
            <a:pPr marL="0" indent="0" algn="just">
              <a:buNone/>
            </a:pPr>
            <a:endParaRPr lang="ro-RO" dirty="0" smtClean="0">
              <a:solidFill>
                <a:schemeClr val="tx1"/>
              </a:solidFill>
            </a:endParaRPr>
          </a:p>
          <a:p>
            <a:pPr algn="just"/>
            <a:r>
              <a:rPr lang="ro-RO" dirty="0" smtClean="0">
                <a:solidFill>
                  <a:schemeClr val="tx1"/>
                </a:solidFill>
              </a:rPr>
              <a:t>Centrul este specializat în diagnosticul timpuriu și oferă un program de intervenție timpurie copiilor sub vârsta de doi ani, diagnosticați cu tulburare din spectrul autist.</a:t>
            </a:r>
          </a:p>
          <a:p>
            <a:pPr marL="0" indent="0" algn="just">
              <a:buNone/>
            </a:pPr>
            <a:endParaRPr lang="ro-RO" dirty="0" smtClean="0">
              <a:solidFill>
                <a:schemeClr val="tx1"/>
              </a:solidFill>
            </a:endParaRPr>
          </a:p>
          <a:p>
            <a:pPr algn="just"/>
            <a:r>
              <a:rPr lang="ro-RO" dirty="0"/>
              <a:t>Este primul institut de cercetare la nivel mondial care </a:t>
            </a:r>
            <a:r>
              <a:rPr lang="ro-RO" dirty="0" err="1"/>
              <a:t>trateaza</a:t>
            </a:r>
            <a:r>
              <a:rPr lang="ro-RO" dirty="0"/>
              <a:t> sugari din întreaga lume. </a:t>
            </a:r>
          </a:p>
          <a:p>
            <a:pPr marL="0" indent="0" algn="just">
              <a:buNone/>
            </a:pPr>
            <a:endParaRPr lang="ro-RO" dirty="0" smtClean="0">
              <a:solidFill>
                <a:schemeClr val="tx1"/>
              </a:solidFill>
            </a:endParaRPr>
          </a:p>
          <a:p>
            <a:pPr algn="just"/>
            <a:r>
              <a:rPr lang="ro-RO" dirty="0" smtClean="0">
                <a:solidFill>
                  <a:schemeClr val="tx1"/>
                </a:solidFill>
              </a:rPr>
              <a:t>Este prima și singura instituție de acest gen de pe glob, care tratează autismul în copilăria timpurie, incluzând întreaga familie, oferind acest serviciu familiilor din întreaga lume. </a:t>
            </a:r>
          </a:p>
          <a:p>
            <a:pPr marL="0" indent="0" algn="just">
              <a:buNone/>
            </a:pPr>
            <a:endParaRPr lang="ro-RO" dirty="0" smtClean="0">
              <a:solidFill>
                <a:schemeClr val="tx1"/>
              </a:solidFill>
            </a:endParaRPr>
          </a:p>
          <a:p>
            <a:pPr algn="just"/>
            <a:r>
              <a:rPr lang="ro-RO" dirty="0" smtClean="0">
                <a:solidFill>
                  <a:schemeClr val="tx1"/>
                </a:solidFill>
              </a:rPr>
              <a:t>Abordarea Mifne este derivată din </a:t>
            </a:r>
            <a:r>
              <a:rPr lang="ro-RO" i="1" dirty="0" smtClean="0">
                <a:solidFill>
                  <a:schemeClr val="tx1"/>
                </a:solidFill>
              </a:rPr>
              <a:t>teoria atașamentului</a:t>
            </a:r>
            <a:r>
              <a:rPr lang="ro-RO" dirty="0" smtClean="0">
                <a:solidFill>
                  <a:schemeClr val="tx1"/>
                </a:solidFill>
              </a:rPr>
              <a:t> care pune accentul pe importanța conectării umane.</a:t>
            </a:r>
            <a:endParaRPr lang="ro-RO" dirty="0">
              <a:solidFill>
                <a:schemeClr val="tx1"/>
              </a:solidFill>
            </a:endParaRPr>
          </a:p>
        </p:txBody>
      </p:sp>
    </p:spTree>
    <p:extLst>
      <p:ext uri="{BB962C8B-B14F-4D97-AF65-F5344CB8AC3E}">
        <p14:creationId xmlns:p14="http://schemas.microsoft.com/office/powerpoint/2010/main" val="4294709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2" y="294199"/>
            <a:ext cx="9915277" cy="1160889"/>
          </a:xfrm>
        </p:spPr>
        <p:txBody>
          <a:bodyPr>
            <a:normAutofit fontScale="90000"/>
          </a:bodyPr>
          <a:lstStyle/>
          <a:p>
            <a:r>
              <a:rPr lang="ro-RO" dirty="0">
                <a:solidFill>
                  <a:schemeClr val="tx1"/>
                </a:solidFill>
              </a:rPr>
              <a:t>Ce este Autismul?</a:t>
            </a:r>
            <a:br>
              <a:rPr lang="ro-RO" dirty="0">
                <a:solidFill>
                  <a:schemeClr val="tx1"/>
                </a:solidFill>
              </a:rPr>
            </a:br>
            <a:endParaRPr lang="ro-RO" dirty="0">
              <a:solidFill>
                <a:schemeClr val="tx1"/>
              </a:solidFill>
            </a:endParaRPr>
          </a:p>
        </p:txBody>
      </p:sp>
      <p:sp>
        <p:nvSpPr>
          <p:cNvPr id="3" name="Content Placeholder 2"/>
          <p:cNvSpPr>
            <a:spLocks noGrp="1"/>
          </p:cNvSpPr>
          <p:nvPr>
            <p:ph idx="1"/>
          </p:nvPr>
        </p:nvSpPr>
        <p:spPr>
          <a:xfrm>
            <a:off x="604298" y="1224500"/>
            <a:ext cx="11028459" cy="5072933"/>
          </a:xfrm>
        </p:spPr>
        <p:txBody>
          <a:bodyPr>
            <a:normAutofit/>
          </a:bodyPr>
          <a:lstStyle/>
          <a:p>
            <a:pPr marL="0" indent="0">
              <a:buNone/>
            </a:pPr>
            <a:endParaRPr lang="ro-RO" dirty="0"/>
          </a:p>
          <a:p>
            <a:pPr algn="just"/>
            <a:r>
              <a:rPr lang="ro-RO" dirty="0" smtClean="0"/>
              <a:t>Autismul </a:t>
            </a:r>
            <a:r>
              <a:rPr lang="ro-RO" dirty="0"/>
              <a:t>reprezintă o tulburare globală și precoce a dezvoltării</a:t>
            </a:r>
            <a:r>
              <a:rPr lang="ro-RO" dirty="0" smtClean="0"/>
              <a:t>, </a:t>
            </a:r>
            <a:r>
              <a:rPr lang="ro-RO" dirty="0"/>
              <a:t>care afectează capacitatea copilului de a se angaja în comunicarea interpersonală și socială.</a:t>
            </a:r>
            <a:r>
              <a:rPr lang="ro-RO" dirty="0" smtClean="0"/>
              <a:t> </a:t>
            </a:r>
          </a:p>
          <a:p>
            <a:pPr algn="just"/>
            <a:r>
              <a:rPr lang="ro-RO" dirty="0"/>
              <a:t>A</a:t>
            </a:r>
            <a:r>
              <a:rPr lang="ro-RO" dirty="0" smtClean="0"/>
              <a:t>pare </a:t>
            </a:r>
            <a:r>
              <a:rPr lang="ro-RO" dirty="0"/>
              <a:t>înaintea vârstei de trei ani, caracterizată prin funcționarea deviantă și/sau întârziată în unul dintre următoarele domenii: </a:t>
            </a:r>
            <a:endParaRPr lang="ro-RO" dirty="0" smtClean="0"/>
          </a:p>
          <a:p>
            <a:pPr marL="0" indent="0" algn="just">
              <a:buNone/>
            </a:pPr>
            <a:endParaRPr lang="ro-RO" dirty="0" smtClean="0"/>
          </a:p>
          <a:p>
            <a:pPr algn="just">
              <a:buFontTx/>
              <a:buChar char="-"/>
            </a:pPr>
            <a:r>
              <a:rPr lang="ro-RO" dirty="0" smtClean="0"/>
              <a:t>interacțiune socială</a:t>
            </a:r>
          </a:p>
          <a:p>
            <a:pPr algn="just">
              <a:buFontTx/>
              <a:buChar char="-"/>
            </a:pPr>
            <a:r>
              <a:rPr lang="ro-RO" dirty="0" smtClean="0"/>
              <a:t>comunicare </a:t>
            </a:r>
            <a:r>
              <a:rPr lang="ro-RO" dirty="0"/>
              <a:t>verbală sau </a:t>
            </a:r>
            <a:r>
              <a:rPr lang="ro-RO" dirty="0" smtClean="0"/>
              <a:t>nonverbală</a:t>
            </a:r>
          </a:p>
          <a:p>
            <a:pPr algn="just">
              <a:buFontTx/>
              <a:buChar char="-"/>
            </a:pPr>
            <a:r>
              <a:rPr lang="ro-RO" dirty="0" smtClean="0"/>
              <a:t>comportament</a:t>
            </a:r>
            <a:r>
              <a:rPr lang="ro-RO" dirty="0"/>
              <a:t>, adaptare și integrare </a:t>
            </a:r>
            <a:r>
              <a:rPr lang="ro-RO" dirty="0" smtClean="0"/>
              <a:t>senzorială</a:t>
            </a:r>
          </a:p>
          <a:p>
            <a:pPr algn="just">
              <a:buFontTx/>
              <a:buChar char="-"/>
            </a:pPr>
            <a:endParaRPr lang="ro-RO" dirty="0" smtClean="0"/>
          </a:p>
          <a:p>
            <a:pPr marL="0" indent="0" algn="just">
              <a:buNone/>
            </a:pPr>
            <a:r>
              <a:rPr lang="ro-RO" dirty="0" smtClean="0"/>
              <a:t>Pe </a:t>
            </a:r>
            <a:r>
              <a:rPr lang="ro-RO" dirty="0"/>
              <a:t>lângă aceste trăsături specifice, tulburarea este însoțită adeseori de anxietate, sindrom obsesiv-</a:t>
            </a:r>
            <a:r>
              <a:rPr lang="ro-RO" dirty="0" err="1"/>
              <a:t>compulsiv</a:t>
            </a:r>
            <a:r>
              <a:rPr lang="ro-RO" dirty="0"/>
              <a:t>, tulburări/perturbări ale somnului și ale alimentației.</a:t>
            </a:r>
            <a:endParaRPr lang="ro-RO" dirty="0" smtClean="0">
              <a:solidFill>
                <a:schemeClr val="tx1"/>
              </a:solidFill>
            </a:endParaRPr>
          </a:p>
          <a:p>
            <a:pPr marL="45720" indent="0" algn="just">
              <a:buNone/>
            </a:pPr>
            <a:endParaRPr lang="ro-RO" dirty="0" smtClean="0">
              <a:solidFill>
                <a:schemeClr val="tx1"/>
              </a:solidFill>
            </a:endParaRPr>
          </a:p>
        </p:txBody>
      </p:sp>
    </p:spTree>
    <p:extLst>
      <p:ext uri="{BB962C8B-B14F-4D97-AF65-F5344CB8AC3E}">
        <p14:creationId xmlns:p14="http://schemas.microsoft.com/office/powerpoint/2010/main" val="2421397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solidFill>
                  <a:schemeClr val="tx1"/>
                </a:solidFill>
              </a:rPr>
              <a:t>Prevalența autismului în lume</a:t>
            </a:r>
            <a:endParaRPr lang="ro-RO" dirty="0"/>
          </a:p>
        </p:txBody>
      </p:sp>
      <p:sp>
        <p:nvSpPr>
          <p:cNvPr id="4" name="Content Placeholder 2"/>
          <p:cNvSpPr>
            <a:spLocks noGrp="1"/>
          </p:cNvSpPr>
          <p:nvPr>
            <p:ph idx="1"/>
          </p:nvPr>
        </p:nvSpPr>
        <p:spPr>
          <a:xfrm>
            <a:off x="1104293" y="1480424"/>
            <a:ext cx="10043436" cy="4729545"/>
          </a:xfrm>
        </p:spPr>
        <p:txBody>
          <a:bodyPr/>
          <a:lstStyle/>
          <a:p>
            <a:pPr algn="just"/>
            <a:r>
              <a:rPr lang="ro-RO" dirty="0">
                <a:solidFill>
                  <a:schemeClr val="tx1"/>
                </a:solidFill>
              </a:rPr>
              <a:t>În România, sunt aproximativ </a:t>
            </a:r>
            <a:r>
              <a:rPr lang="ro-RO" dirty="0" smtClean="0">
                <a:solidFill>
                  <a:schemeClr val="tx1"/>
                </a:solidFill>
              </a:rPr>
              <a:t>35 </a:t>
            </a:r>
            <a:r>
              <a:rPr lang="ro-RO" dirty="0">
                <a:solidFill>
                  <a:schemeClr val="tx1"/>
                </a:solidFill>
              </a:rPr>
              <a:t>000 de persoane care suferă de Tulburări din Spectrul Autismului. </a:t>
            </a:r>
            <a:endParaRPr lang="ro-RO" dirty="0" smtClean="0">
              <a:solidFill>
                <a:schemeClr val="tx1"/>
              </a:solidFill>
            </a:endParaRPr>
          </a:p>
          <a:p>
            <a:pPr algn="just"/>
            <a:endParaRPr lang="ro-RO" dirty="0" smtClean="0">
              <a:solidFill>
                <a:schemeClr val="tx1"/>
              </a:solidFill>
            </a:endParaRPr>
          </a:p>
          <a:p>
            <a:pPr algn="just"/>
            <a:r>
              <a:rPr lang="ro-RO" dirty="0" smtClean="0">
                <a:solidFill>
                  <a:schemeClr val="tx1"/>
                </a:solidFill>
              </a:rPr>
              <a:t>În 2014 prevalența fenomenului autismului a atins proporții </a:t>
            </a:r>
            <a:r>
              <a:rPr lang="ro-RO" b="1" dirty="0" smtClean="0">
                <a:solidFill>
                  <a:schemeClr val="tx1"/>
                </a:solidFill>
              </a:rPr>
              <a:t>epidemice</a:t>
            </a:r>
            <a:r>
              <a:rPr lang="ro-RO" dirty="0" smtClean="0">
                <a:solidFill>
                  <a:schemeClr val="tx1"/>
                </a:solidFill>
              </a:rPr>
              <a:t>: un caz la optzeci (</a:t>
            </a:r>
            <a:r>
              <a:rPr lang="ro-RO" b="1" dirty="0" smtClean="0">
                <a:solidFill>
                  <a:schemeClr val="tx1"/>
                </a:solidFill>
              </a:rPr>
              <a:t>1:80</a:t>
            </a:r>
            <a:r>
              <a:rPr lang="ro-RO" dirty="0" smtClean="0">
                <a:solidFill>
                  <a:schemeClr val="tx1"/>
                </a:solidFill>
              </a:rPr>
              <a:t>) de copii în SUA; unul la o sută (</a:t>
            </a:r>
            <a:r>
              <a:rPr lang="ro-RO" b="1" dirty="0" smtClean="0">
                <a:solidFill>
                  <a:schemeClr val="tx1"/>
                </a:solidFill>
              </a:rPr>
              <a:t>1:100</a:t>
            </a:r>
            <a:r>
              <a:rPr lang="ro-RO" dirty="0" smtClean="0">
                <a:solidFill>
                  <a:schemeClr val="tx1"/>
                </a:solidFill>
              </a:rPr>
              <a:t>) în Israel. </a:t>
            </a:r>
            <a:endParaRPr lang="ro-RO" dirty="0" smtClean="0">
              <a:solidFill>
                <a:schemeClr val="tx1"/>
              </a:solidFill>
            </a:endParaRPr>
          </a:p>
          <a:p>
            <a:pPr algn="just"/>
            <a:endParaRPr lang="ro-RO" dirty="0" smtClean="0">
              <a:solidFill>
                <a:schemeClr val="tx1"/>
              </a:solidFill>
            </a:endParaRPr>
          </a:p>
          <a:p>
            <a:r>
              <a:rPr lang="ro-RO" dirty="0" smtClean="0">
                <a:solidFill>
                  <a:schemeClr val="tx1"/>
                </a:solidFill>
              </a:rPr>
              <a:t>În 2021 </a:t>
            </a:r>
            <a:r>
              <a:rPr lang="ro-RO" dirty="0" smtClean="0"/>
              <a:t>– </a:t>
            </a:r>
            <a:r>
              <a:rPr lang="en-US" dirty="0" smtClean="0"/>
              <a:t>USA</a:t>
            </a:r>
            <a:r>
              <a:rPr lang="ro-RO" dirty="0" smtClean="0"/>
              <a:t> 1:47, </a:t>
            </a:r>
            <a:r>
              <a:rPr lang="en-US" dirty="0" smtClean="0"/>
              <a:t>Israel </a:t>
            </a:r>
            <a:r>
              <a:rPr lang="en-US" dirty="0" smtClean="0"/>
              <a:t>1:68</a:t>
            </a:r>
            <a:endParaRPr lang="ro-RO" dirty="0" smtClean="0"/>
          </a:p>
          <a:p>
            <a:endParaRPr lang="ro-RO" dirty="0" smtClean="0">
              <a:solidFill>
                <a:schemeClr val="tx1"/>
              </a:solidFill>
            </a:endParaRPr>
          </a:p>
          <a:p>
            <a:pPr algn="just"/>
            <a:r>
              <a:rPr lang="ro-RO" dirty="0" smtClean="0">
                <a:solidFill>
                  <a:schemeClr val="tx1"/>
                </a:solidFill>
              </a:rPr>
              <a:t>În </a:t>
            </a:r>
            <a:r>
              <a:rPr lang="ro-RO" dirty="0">
                <a:solidFill>
                  <a:schemeClr val="tx1"/>
                </a:solidFill>
              </a:rPr>
              <a:t>lume, </a:t>
            </a:r>
            <a:r>
              <a:rPr lang="ro-RO" b="1" dirty="0">
                <a:solidFill>
                  <a:schemeClr val="tx1"/>
                </a:solidFill>
              </a:rPr>
              <a:t>1 din 68 de copii </a:t>
            </a:r>
            <a:r>
              <a:rPr lang="ro-RO" dirty="0">
                <a:solidFill>
                  <a:schemeClr val="tx1"/>
                </a:solidFill>
              </a:rPr>
              <a:t>suferă de această </a:t>
            </a:r>
            <a:r>
              <a:rPr lang="ro-RO" dirty="0" smtClean="0">
                <a:solidFill>
                  <a:schemeClr val="tx1"/>
                </a:solidFill>
              </a:rPr>
              <a:t>tulburare (1:68). </a:t>
            </a:r>
          </a:p>
          <a:p>
            <a:pPr algn="just"/>
            <a:endParaRPr lang="ro-RO" dirty="0">
              <a:solidFill>
                <a:schemeClr val="tx1"/>
              </a:solidFill>
            </a:endParaRPr>
          </a:p>
          <a:p>
            <a:pPr algn="just"/>
            <a:endParaRPr lang="ro-RO" dirty="0" smtClean="0">
              <a:solidFill>
                <a:schemeClr val="tx1"/>
              </a:solidFill>
            </a:endParaRPr>
          </a:p>
        </p:txBody>
      </p:sp>
    </p:spTree>
    <p:extLst>
      <p:ext uri="{BB962C8B-B14F-4D97-AF65-F5344CB8AC3E}">
        <p14:creationId xmlns:p14="http://schemas.microsoft.com/office/powerpoint/2010/main" val="2219875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26324" y="930173"/>
            <a:ext cx="9303026" cy="62815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ro-RO" dirty="0" smtClean="0">
                <a:solidFill>
                  <a:schemeClr val="tx1"/>
                </a:solidFill>
              </a:rPr>
              <a:t>Cauze ale autismului</a:t>
            </a:r>
            <a:endParaRPr lang="ro-RO" dirty="0">
              <a:solidFill>
                <a:schemeClr val="tx1"/>
              </a:solidFill>
            </a:endParaRPr>
          </a:p>
        </p:txBody>
      </p:sp>
      <p:sp>
        <p:nvSpPr>
          <p:cNvPr id="5" name="Content Placeholder 2"/>
          <p:cNvSpPr txBox="1">
            <a:spLocks/>
          </p:cNvSpPr>
          <p:nvPr/>
        </p:nvSpPr>
        <p:spPr>
          <a:xfrm>
            <a:off x="926323" y="2043357"/>
            <a:ext cx="10746191" cy="3578216"/>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ro-RO" dirty="0">
                <a:solidFill>
                  <a:schemeClr val="tx1"/>
                </a:solidFill>
              </a:rPr>
              <a:t>Autismul este aproape sigur legat de </a:t>
            </a:r>
            <a:r>
              <a:rPr lang="ro-RO" dirty="0" err="1">
                <a:solidFill>
                  <a:schemeClr val="tx1"/>
                </a:solidFill>
              </a:rPr>
              <a:t>neurobiologie</a:t>
            </a:r>
            <a:r>
              <a:rPr lang="ro-RO" dirty="0">
                <a:solidFill>
                  <a:schemeClr val="tx1"/>
                </a:solidFill>
              </a:rPr>
              <a:t>, dar expresia lui este comportamentală</a:t>
            </a:r>
            <a:r>
              <a:rPr lang="ro-RO" dirty="0" smtClean="0">
                <a:solidFill>
                  <a:schemeClr val="tx1"/>
                </a:solidFill>
              </a:rPr>
              <a:t>.</a:t>
            </a:r>
            <a:endParaRPr lang="ro-RO" dirty="0" smtClean="0">
              <a:solidFill>
                <a:schemeClr val="tx1"/>
              </a:solidFill>
            </a:endParaRPr>
          </a:p>
          <a:p>
            <a:pPr algn="just"/>
            <a:r>
              <a:rPr lang="ro-RO" dirty="0" smtClean="0">
                <a:solidFill>
                  <a:schemeClr val="tx1"/>
                </a:solidFill>
              </a:rPr>
              <a:t>Deși </a:t>
            </a:r>
            <a:r>
              <a:rPr lang="ro-RO" dirty="0">
                <a:solidFill>
                  <a:schemeClr val="tx1"/>
                </a:solidFill>
              </a:rPr>
              <a:t>există dovezi substanțiale de cercetare cu privire la influența </a:t>
            </a:r>
            <a:r>
              <a:rPr lang="ro-RO" b="1" dirty="0">
                <a:solidFill>
                  <a:schemeClr val="tx1"/>
                </a:solidFill>
              </a:rPr>
              <a:t>factorilor genetici</a:t>
            </a:r>
            <a:r>
              <a:rPr lang="ro-RO" dirty="0">
                <a:solidFill>
                  <a:schemeClr val="tx1"/>
                </a:solidFill>
              </a:rPr>
              <a:t>, o considerație mai largă astăzi se referă la domeniul </a:t>
            </a:r>
            <a:r>
              <a:rPr lang="ro-RO" dirty="0" err="1">
                <a:solidFill>
                  <a:schemeClr val="tx1"/>
                </a:solidFill>
              </a:rPr>
              <a:t>epi</a:t>
            </a:r>
            <a:r>
              <a:rPr lang="ro-RO" dirty="0">
                <a:solidFill>
                  <a:schemeClr val="tx1"/>
                </a:solidFill>
              </a:rPr>
              <a:t>-genetic care include și luarea în considerare a </a:t>
            </a:r>
            <a:r>
              <a:rPr lang="ro-RO" b="1" dirty="0">
                <a:solidFill>
                  <a:schemeClr val="tx1"/>
                </a:solidFill>
              </a:rPr>
              <a:t>factorilor de mediu.</a:t>
            </a:r>
          </a:p>
          <a:p>
            <a:pPr algn="just"/>
            <a:r>
              <a:rPr lang="ro-RO" dirty="0">
                <a:solidFill>
                  <a:schemeClr val="tx1"/>
                </a:solidFill>
              </a:rPr>
              <a:t>În prezent este încă imposibil de izolat factorii </a:t>
            </a:r>
            <a:r>
              <a:rPr lang="ro-RO" dirty="0" smtClean="0">
                <a:solidFill>
                  <a:schemeClr val="tx1"/>
                </a:solidFill>
              </a:rPr>
              <a:t>ce </a:t>
            </a:r>
            <a:r>
              <a:rPr lang="ro-RO" dirty="0" err="1" smtClean="0">
                <a:solidFill>
                  <a:schemeClr val="tx1"/>
                </a:solidFill>
              </a:rPr>
              <a:t>ţin</a:t>
            </a:r>
            <a:r>
              <a:rPr lang="ro-RO" dirty="0" smtClean="0">
                <a:solidFill>
                  <a:schemeClr val="tx1"/>
                </a:solidFill>
              </a:rPr>
              <a:t> de genetică </a:t>
            </a:r>
            <a:r>
              <a:rPr lang="ro-RO" dirty="0" err="1" smtClean="0">
                <a:solidFill>
                  <a:schemeClr val="tx1"/>
                </a:solidFill>
              </a:rPr>
              <a:t>şi</a:t>
            </a:r>
            <a:r>
              <a:rPr lang="ro-RO" dirty="0" smtClean="0">
                <a:solidFill>
                  <a:schemeClr val="tx1"/>
                </a:solidFill>
              </a:rPr>
              <a:t> mediu </a:t>
            </a:r>
            <a:r>
              <a:rPr lang="ro-RO" dirty="0">
                <a:solidFill>
                  <a:schemeClr val="tx1"/>
                </a:solidFill>
              </a:rPr>
              <a:t>și </a:t>
            </a:r>
            <a:r>
              <a:rPr lang="ro-RO" dirty="0" smtClean="0">
                <a:solidFill>
                  <a:schemeClr val="tx1"/>
                </a:solidFill>
              </a:rPr>
              <a:t>cei </a:t>
            </a:r>
            <a:r>
              <a:rPr lang="ro-RO" dirty="0" err="1" smtClean="0">
                <a:solidFill>
                  <a:schemeClr val="tx1"/>
                </a:solidFill>
              </a:rPr>
              <a:t>legaţi</a:t>
            </a:r>
            <a:r>
              <a:rPr lang="ro-RO" dirty="0" smtClean="0">
                <a:solidFill>
                  <a:schemeClr val="tx1"/>
                </a:solidFill>
              </a:rPr>
              <a:t> de </a:t>
            </a:r>
            <a:r>
              <a:rPr lang="ro-RO" dirty="0" err="1" smtClean="0">
                <a:solidFill>
                  <a:schemeClr val="tx1"/>
                </a:solidFill>
              </a:rPr>
              <a:t>neuro</a:t>
            </a:r>
            <a:r>
              <a:rPr lang="ro-RO" dirty="0" smtClean="0">
                <a:solidFill>
                  <a:schemeClr val="tx1"/>
                </a:solidFill>
              </a:rPr>
              <a:t>-dezvoltarea </a:t>
            </a:r>
            <a:r>
              <a:rPr lang="ro-RO" dirty="0">
                <a:solidFill>
                  <a:schemeClr val="tx1"/>
                </a:solidFill>
              </a:rPr>
              <a:t>implicați în aspectele neurologice sau metabolice ale tulburării.</a:t>
            </a:r>
            <a:endParaRPr lang="ro-RO" dirty="0" smtClean="0">
              <a:solidFill>
                <a:schemeClr val="tx1"/>
              </a:solidFill>
            </a:endParaRPr>
          </a:p>
        </p:txBody>
      </p:sp>
    </p:spTree>
    <p:extLst>
      <p:ext uri="{BB962C8B-B14F-4D97-AF65-F5344CB8AC3E}">
        <p14:creationId xmlns:p14="http://schemas.microsoft.com/office/powerpoint/2010/main" val="28926553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2046</Words>
  <Application>Microsoft Office PowerPoint</Application>
  <PresentationFormat>Widescreen</PresentationFormat>
  <Paragraphs>161</Paragraphs>
  <Slides>27</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Century Gothic</vt:lpstr>
      <vt:lpstr>Corbel</vt:lpstr>
      <vt:lpstr>Wingdings</vt:lpstr>
      <vt:lpstr>Wingdings 3</vt:lpstr>
      <vt:lpstr>Ion</vt:lpstr>
      <vt:lpstr>Sînziana Burcea,  psiholog clinician, psihoterapeut APCAT Piatra Neamţ www.mifne.ro office@mifne.ro </vt:lpstr>
      <vt:lpstr>„Nu știi unde mergi, decât dacă știi de unde ai venit…”   </vt:lpstr>
      <vt:lpstr>Misiunea Asociaţiei Punct de Cotitură în Autism Timpuriu</vt:lpstr>
      <vt:lpstr>Problema identificată în lume (Centrul Mifne Israel )</vt:lpstr>
      <vt:lpstr>TIMPUL ESTE ESENŢIAL  Detectarea precoce poate salva destine!</vt:lpstr>
      <vt:lpstr>Mifne Israel </vt:lpstr>
      <vt:lpstr>Ce este Autismul? </vt:lpstr>
      <vt:lpstr>Prevalența autismului în lume</vt:lpstr>
      <vt:lpstr>PowerPoint Presentation</vt:lpstr>
      <vt:lpstr>GENETIC-NEUROLOGIC-MEDIU  Creierul în primii doi ani de viaţă – bazele comunicării şi interacţiunii</vt:lpstr>
      <vt:lpstr>Cercetări recente (Dr Hanna Alonim, centrul Mifne Israel )</vt:lpstr>
      <vt:lpstr>Studiu retrospectiv publicat în Journal of Pediatrics &amp; Neonatal Care, November 2021</vt:lpstr>
      <vt:lpstr>PowerPoint Presentation</vt:lpstr>
      <vt:lpstr>ATENŢIE!!!</vt:lpstr>
      <vt:lpstr>PowerPoint Presentation</vt:lpstr>
      <vt:lpstr>Explorarea sugarilor tipici şi atipici afalţi în stadiul de patrupedie în prezenţa mamei (13 Noiembrie 2020, Frontiers in Behavioral Neuroscience) </vt:lpstr>
      <vt:lpstr>Figura 1. Camera de tratament Mifne. </vt:lpstr>
      <vt:lpstr>Sugar cu dezvoltare atipică</vt:lpstr>
      <vt:lpstr>Sugar cu dezvoltare tipică</vt:lpstr>
      <vt:lpstr>Cum și cine pune diagnosticul de autism? </vt:lpstr>
      <vt:lpstr>Când poate fi autismul cel mai devreme diagnosticat?</vt:lpstr>
      <vt:lpstr>Cum este posibil să știi că acesta este un caz de autism?</vt:lpstr>
      <vt:lpstr>Există profesioniști care susțin că diagnosticul nu poate fi pus la o vârstă atât de fragedă?</vt:lpstr>
      <vt:lpstr>Ce se poate face atunci când există motive să se suspecteze o tulburare de dezvoltare a comunicării? </vt:lpstr>
      <vt:lpstr>Primul centru de diagnostic precoce în autism din România </vt:lpstr>
      <vt:lpstr>Ce propune proiectul MIFNE ROMÂNIA cadrelor medicale? </vt:lpstr>
      <vt:lpstr>VĂ MULŢUMIM!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2022-05-26T10:20:29Z</dcterms:created>
  <dcterms:modified xsi:type="dcterms:W3CDTF">2022-09-13T14:14:59Z</dcterms:modified>
</cp:coreProperties>
</file>